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3">
  <p:sldMasterIdLst>
    <p:sldMasterId id="2147483684" r:id="rId1"/>
  </p:sldMasterIdLst>
  <p:notesMasterIdLst>
    <p:notesMasterId r:id="rId22"/>
  </p:notesMasterIdLst>
  <p:sldIdLst>
    <p:sldId id="256" r:id="rId2"/>
    <p:sldId id="293" r:id="rId3"/>
    <p:sldId id="352" r:id="rId4"/>
    <p:sldId id="351" r:id="rId5"/>
    <p:sldId id="345" r:id="rId6"/>
    <p:sldId id="348" r:id="rId7"/>
    <p:sldId id="350" r:id="rId8"/>
    <p:sldId id="329" r:id="rId9"/>
    <p:sldId id="307" r:id="rId10"/>
    <p:sldId id="308" r:id="rId11"/>
    <p:sldId id="309" r:id="rId12"/>
    <p:sldId id="323" r:id="rId13"/>
    <p:sldId id="324" r:id="rId14"/>
    <p:sldId id="325" r:id="rId15"/>
    <p:sldId id="316" r:id="rId16"/>
    <p:sldId id="326" r:id="rId17"/>
    <p:sldId id="330" r:id="rId18"/>
    <p:sldId id="327" r:id="rId19"/>
    <p:sldId id="344" r:id="rId20"/>
    <p:sldId id="292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72" autoAdjust="0"/>
    <p:restoredTop sz="91080" autoAdjust="0"/>
  </p:normalViewPr>
  <p:slideViewPr>
    <p:cSldViewPr>
      <p:cViewPr>
        <p:scale>
          <a:sx n="70" d="100"/>
          <a:sy n="70" d="100"/>
        </p:scale>
        <p:origin x="-1819" y="-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\\K107\&#1086;&#1073;&#1084;&#1077;&#1085;%20&#1087;&#1086;%20&#1089;&#1077;&#1090;&#1080;\&#1048;&#1075;&#1085;&#1072;&#1090;&#1100;&#1077;&#1074;&#1072;%20&#1048;.&#1040;\&#1087;&#1088;&#1086;&#1075;&#1088;&#1072;&#1084;&#1084;&#1072;%20&#1087;&#1088;&#1086;&#1092;&#1080;&#1083;&#1072;&#1082;&#1090;&#1080;&#1082;&#1080;\&#1050;&#1085;&#1080;&#1075;&#1072;1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/>
          <a:lstStyle/>
          <a:p>
            <a:pPr>
              <a:defRPr sz="1200" baseline="0"/>
            </a:pPr>
            <a:r>
              <a:rPr lang="ru-RU" sz="1400" baseline="0" dirty="0"/>
              <a:t>Количество объектов, включенных в план плановых проверок по категориям риска</a:t>
            </a:r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2017 г.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Чрезв. высокий риск</c:v>
                </c:pt>
                <c:pt idx="1">
                  <c:v>Высокий риск</c:v>
                </c:pt>
                <c:pt idx="2">
                  <c:v>Значител.риск</c:v>
                </c:pt>
                <c:pt idx="3">
                  <c:v>Средний риск</c:v>
                </c:pt>
                <c:pt idx="4">
                  <c:v>Умеренный риск</c:v>
                </c:pt>
                <c:pt idx="5">
                  <c:v>Низкий риск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3</c:v>
                </c:pt>
                <c:pt idx="1">
                  <c:v>5</c:v>
                </c:pt>
                <c:pt idx="2">
                  <c:v>23</c:v>
                </c:pt>
                <c:pt idx="3">
                  <c:v>34</c:v>
                </c:pt>
                <c:pt idx="4">
                  <c:v>1</c:v>
                </c:pt>
                <c:pt idx="5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351-4A7F-BF72-965D9A735829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2018 г.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Чрезв. высокий риск</c:v>
                </c:pt>
                <c:pt idx="1">
                  <c:v>Высокий риск</c:v>
                </c:pt>
                <c:pt idx="2">
                  <c:v>Значител.риск</c:v>
                </c:pt>
                <c:pt idx="3">
                  <c:v>Средний риск</c:v>
                </c:pt>
                <c:pt idx="4">
                  <c:v>Умеренный риск</c:v>
                </c:pt>
                <c:pt idx="5">
                  <c:v>Низкий риск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10</c:v>
                </c:pt>
                <c:pt idx="1">
                  <c:v>39</c:v>
                </c:pt>
                <c:pt idx="2">
                  <c:v>33</c:v>
                </c:pt>
                <c:pt idx="3">
                  <c:v>42</c:v>
                </c:pt>
                <c:pt idx="4">
                  <c:v>1</c:v>
                </c:pt>
                <c:pt idx="5">
                  <c:v>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351-4A7F-BF72-965D9A735829}"/>
            </c:ext>
          </c:extLst>
        </c:ser>
        <c:dLbls>
          <c:showVal val="1"/>
        </c:dLbls>
        <c:overlap val="-25"/>
        <c:axId val="104096128"/>
        <c:axId val="104097664"/>
      </c:barChart>
      <c:catAx>
        <c:axId val="104096128"/>
        <c:scaling>
          <c:orientation val="minMax"/>
        </c:scaling>
        <c:axPos val="b"/>
        <c:numFmt formatCode="General" sourceLinked="0"/>
        <c:majorTickMark val="none"/>
        <c:tickLblPos val="nextTo"/>
        <c:txPr>
          <a:bodyPr/>
          <a:lstStyle/>
          <a:p>
            <a:pPr>
              <a:defRPr sz="1000" baseline="0"/>
            </a:pPr>
            <a:endParaRPr lang="ru-RU"/>
          </a:p>
        </c:txPr>
        <c:crossAx val="104097664"/>
        <c:crosses val="autoZero"/>
        <c:auto val="1"/>
        <c:lblAlgn val="ctr"/>
        <c:lblOffset val="100"/>
      </c:catAx>
      <c:valAx>
        <c:axId val="104097664"/>
        <c:scaling>
          <c:orientation val="minMax"/>
        </c:scaling>
        <c:delete val="1"/>
        <c:axPos val="l"/>
        <c:numFmt formatCode="General" sourceLinked="1"/>
        <c:tickLblPos val="none"/>
        <c:crossAx val="104096128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sz="1200" baseline="0"/>
          </a:pPr>
          <a:endParaRPr lang="ru-RU"/>
        </a:p>
      </c:txPr>
    </c:legend>
    <c:plotVisOnly val="1"/>
    <c:dispBlanksAs val="gap"/>
  </c:chart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A009A6-EF38-4D80-B4B6-9446C4E09241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955B54-69B4-47EB-9C9B-A5C48357D89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955B54-69B4-47EB-9C9B-A5C48357D89E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/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C62CA980-5425-46F3-961A-A41C676731F7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85596C8-469B-497C-95E9-955C43035F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CA980-5425-46F3-961A-A41C676731F7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596C8-469B-497C-95E9-955C43035F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CA980-5425-46F3-961A-A41C676731F7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596C8-469B-497C-95E9-955C43035F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CA980-5425-46F3-961A-A41C676731F7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596C8-469B-497C-95E9-955C43035F7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CA980-5425-46F3-961A-A41C676731F7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596C8-469B-497C-95E9-955C43035F7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CA980-5425-46F3-961A-A41C676731F7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596C8-469B-497C-95E9-955C43035F7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CA980-5425-46F3-961A-A41C676731F7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596C8-469B-497C-95E9-955C43035F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CA980-5425-46F3-961A-A41C676731F7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596C8-469B-497C-95E9-955C43035F7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CA980-5425-46F3-961A-A41C676731F7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596C8-469B-497C-95E9-955C43035F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/>
          <a:p>
            <a:fld id="{C62CA980-5425-46F3-961A-A41C676731F7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596C8-469B-497C-95E9-955C43035F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C62CA980-5425-46F3-961A-A41C676731F7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85596C8-469B-497C-95E9-955C43035F7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C62CA980-5425-46F3-961A-A41C676731F7}" type="datetimeFigureOut">
              <a:rPr lang="ru-RU" smtClean="0"/>
              <a:pPr/>
              <a:t>04.03.2019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85596C8-469B-497C-95E9-955C43035F7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buhguru.com/wp-content/uploads/2018/12/moratorii-2019.pdf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publication.pravo.gov.ru/Document/View/0001201811120025" TargetMode="Externa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332656"/>
            <a:ext cx="7772400" cy="331236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Межрегиональное управление №50 ФМБА России</a:t>
            </a:r>
            <a:br>
              <a:rPr lang="ru-RU" sz="2400" b="1" dirty="0" smtClean="0">
                <a:solidFill>
                  <a:srgbClr val="7030A0"/>
                </a:solidFill>
              </a:rPr>
            </a:b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2400" b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    </a:t>
            </a:r>
            <a:r>
              <a:rPr lang="ru-RU" sz="2400" b="1" dirty="0" smtClean="0">
                <a:solidFill>
                  <a:srgbClr val="FF0000"/>
                </a:solidFill>
              </a:rPr>
              <a:t>Правоприменительная практика </a:t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>             контрольно-надзорной деятельности </a:t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>Межрегионального управления №50 ФМБА России</a:t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>             за четвертый квартал 2018 года. </a:t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>           Публичные обсуждения.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717032"/>
            <a:ext cx="6400800" cy="2952328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Руководитель Межрегионального управления №50 ФМБА России                                    Игнатьева Ирина Александровна</a:t>
            </a:r>
          </a:p>
          <a:p>
            <a:endParaRPr lang="ru-RU" sz="2400" b="1" dirty="0">
              <a:solidFill>
                <a:schemeClr val="tx2">
                  <a:lumMod val="75000"/>
                </a:schemeClr>
              </a:solidFill>
            </a:endParaRPr>
          </a:p>
          <a:p>
            <a:endParaRPr lang="ru-RU" sz="2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r>
              <a:rPr lang="ru-RU" sz="1800" b="1" dirty="0" smtClean="0">
                <a:solidFill>
                  <a:schemeClr val="accent2">
                    <a:lumMod val="75000"/>
                  </a:schemeClr>
                </a:solidFill>
              </a:rPr>
              <a:t>ЗАТО Саров, 2019 год</a:t>
            </a:r>
          </a:p>
          <a:p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	</a:t>
            </a:r>
          </a:p>
          <a:p>
            <a:endParaRPr lang="ru-RU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advClick="0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179512" y="3645024"/>
          <a:ext cx="8712970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4471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875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45044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4471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24471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244710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400" b="1" kern="1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Средний риск</a:t>
                      </a:r>
                    </a:p>
                    <a:p>
                      <a:r>
                        <a:rPr kumimoji="0" lang="ru-RU" sz="1400" b="1" kern="1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(4 класс)</a:t>
                      </a:r>
                      <a:endParaRPr lang="ru-RU" sz="14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Из них включенных в план проверок</a:t>
                      </a:r>
                    </a:p>
                    <a:p>
                      <a:r>
                        <a:rPr kumimoji="0" lang="ru-RU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на 2018 год</a:t>
                      </a:r>
                      <a:endParaRPr lang="ru-RU" sz="1200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400" b="1" kern="1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Умеренный риск</a:t>
                      </a:r>
                    </a:p>
                    <a:p>
                      <a:r>
                        <a:rPr kumimoji="0" lang="ru-RU" sz="1400" b="1" kern="1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(5 класс)</a:t>
                      </a:r>
                      <a:endParaRPr lang="ru-RU" sz="14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Из них включенных в план проверок</a:t>
                      </a:r>
                    </a:p>
                    <a:p>
                      <a:r>
                        <a:rPr kumimoji="0" lang="ru-RU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на 2018 год</a:t>
                      </a:r>
                      <a:endParaRPr lang="ru-RU" sz="1200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400" b="1" kern="1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Низкий риск</a:t>
                      </a:r>
                    </a:p>
                    <a:p>
                      <a:r>
                        <a:rPr kumimoji="0" lang="ru-RU" sz="1400" b="1" kern="1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(6 класс)</a:t>
                      </a:r>
                      <a:endParaRPr lang="ru-RU" sz="14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Из них включенных в план проверок</a:t>
                      </a:r>
                    </a:p>
                    <a:p>
                      <a:r>
                        <a:rPr kumimoji="0" lang="ru-RU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на 2018 год</a:t>
                      </a:r>
                      <a:endParaRPr lang="ru-RU" sz="1200" dirty="0" smtClean="0"/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6811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Количество объектов (шт.)</a:t>
                      </a:r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530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42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219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139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pPr algn="ctr"/>
            <a:r>
              <a:rPr lang="en-US" sz="1800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en-US" sz="18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en-US" sz="1800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en-US" sz="18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en-US" sz="1800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en-US" sz="18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en-US" sz="1800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en-US" sz="18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1800" dirty="0" smtClean="0">
                <a:solidFill>
                  <a:schemeClr val="accent2">
                    <a:lumMod val="75000"/>
                  </a:schemeClr>
                </a:solidFill>
              </a:rPr>
              <a:t>Распределение объектов, находящихся на контроле (надзоре)  Межрегионального управления №50 ФМБА  России, по категориям риска:</a:t>
            </a: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79512" y="836712"/>
          <a:ext cx="8784976" cy="21968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614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5213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2433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31592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548171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100811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400" b="1" kern="1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Чрезвычайно высокий риск</a:t>
                      </a:r>
                    </a:p>
                    <a:p>
                      <a:r>
                        <a:rPr kumimoji="0" lang="ru-RU" sz="1400" b="1" kern="1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(1 класс)</a:t>
                      </a:r>
                      <a:endParaRPr lang="ru-RU" sz="14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Из них включенных в план проверок</a:t>
                      </a:r>
                    </a:p>
                    <a:p>
                      <a:r>
                        <a:rPr kumimoji="0" lang="ru-RU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на 2018 год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400" b="1" kern="1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Высокий риск</a:t>
                      </a:r>
                    </a:p>
                    <a:p>
                      <a:r>
                        <a:rPr kumimoji="0" lang="ru-RU" sz="1400" b="1" kern="1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(2 класс)</a:t>
                      </a:r>
                      <a:endParaRPr lang="ru-RU" sz="14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Из них включенных в план проверок</a:t>
                      </a:r>
                    </a:p>
                    <a:p>
                      <a:r>
                        <a:rPr kumimoji="0" lang="ru-RU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на 2018 год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400" b="1" kern="1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Значительный риск</a:t>
                      </a:r>
                    </a:p>
                    <a:p>
                      <a:r>
                        <a:rPr kumimoji="0" lang="ru-RU" sz="1400" b="1" kern="1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(3 класс)</a:t>
                      </a:r>
                      <a:endParaRPr lang="ru-RU" sz="14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Из них включенных в план проверок</a:t>
                      </a:r>
                    </a:p>
                    <a:p>
                      <a:r>
                        <a:rPr kumimoji="0" lang="ru-RU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на 2018 год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80120"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Количество объектов (шт.)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75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123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33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</a:rPr>
              <a:t>Распределение объектов, находящихся на контроле (надзоре)  Межрегионального управления №50 ФМБА  России, по категориям риска:</a:t>
            </a:r>
            <a:r>
              <a:rPr lang="ru-RU" sz="2000" dirty="0" smtClean="0"/>
              <a:t> </a:t>
            </a:r>
            <a:endParaRPr lang="ru-RU" sz="2000" dirty="0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611560" y="1700808"/>
          <a:ext cx="8229600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114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Категории риска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%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Чрезвычайно высокий риск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1,0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Высокий риск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6,8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Значительный риск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11,4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Средний риск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48,8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Умеренный риск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latin typeface="Calibri"/>
                          <a:ea typeface="Times New Roman"/>
                          <a:cs typeface="Times New Roman"/>
                        </a:rPr>
                        <a:t>20,0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Низкий риск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Calibri"/>
                          <a:ea typeface="Times New Roman"/>
                          <a:cs typeface="Times New Roman"/>
                        </a:rPr>
                        <a:t>12,0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683568" y="1052736"/>
            <a:ext cx="8136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Общее количество объектов, подлежащих надзору- 1096 (на 01.01.2018 г. )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13864579"/>
              </p:ext>
            </p:extLst>
          </p:nvPr>
        </p:nvGraphicFramePr>
        <p:xfrm>
          <a:off x="467544" y="692696"/>
          <a:ext cx="8435280" cy="5040560"/>
        </p:xfrm>
        <a:graphic>
          <a:graphicData uri="http://schemas.openxmlformats.org/drawingml/2006/table">
            <a:tbl>
              <a:tblPr/>
              <a:tblGrid>
                <a:gridCol w="41526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28258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10281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Промышленные предприятия:</a:t>
                      </a:r>
                      <a:endParaRPr lang="ru-RU" sz="1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Чрезвычайно высокий риск – 10 объектов 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Высокий риск -16 объектов 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Значительный риск – 15 объектов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Средний риск – 65 объектов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Умеренный риск </a:t>
                      </a:r>
                      <a:r>
                        <a:rPr lang="ru-RU" sz="1800" b="1" dirty="0">
                          <a:latin typeface="Times New Roman"/>
                          <a:ea typeface="Calibri"/>
                          <a:cs typeface="Times New Roman"/>
                        </a:rPr>
                        <a:t>– </a:t>
                      </a: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52 объекта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Низкий риск – 5 объектов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280" marR="64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Образовательные учреждения: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Высокий риск -4 объекта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Значительный риск-16 объектов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Средний риск - 43 объекта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280" marR="64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77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Детские оздоровительные лагеря: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Значительный риск - 2 объекта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Средний риск -1объект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280" marR="64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Учреждения здравоохранения</a:t>
                      </a: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: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Высокий риск - 5 объектов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Значительный - 22 объекта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280" marR="64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724916173"/>
              </p:ext>
            </p:extLst>
          </p:nvPr>
        </p:nvGraphicFramePr>
        <p:xfrm>
          <a:off x="467544" y="116632"/>
          <a:ext cx="8219256" cy="5112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1201" name="Rectangle 1"/>
          <p:cNvSpPr>
            <a:spLocks noChangeArrowheads="1"/>
          </p:cNvSpPr>
          <p:nvPr/>
        </p:nvSpPr>
        <p:spPr bwMode="auto">
          <a:xfrm>
            <a:off x="323528" y="5270431"/>
            <a:ext cx="882047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20273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Подавляющее большинство плановых проверок на 2018 год приходится на объекты категорий чрезвычайно высокого, высокого, значительного и среднего рисков.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60016" y="404664"/>
            <a:ext cx="8469702" cy="5832648"/>
          </a:xfrm>
        </p:spPr>
        <p:txBody>
          <a:bodyPr>
            <a:noAutofit/>
          </a:bodyPr>
          <a:lstStyle/>
          <a:p>
            <a:r>
              <a:rPr lang="ru-RU" sz="1500" dirty="0" smtClean="0"/>
              <a:t>В 4 квартале 2018г. Межрегиональным управлением №50 ФМБА России были проведены проверки в сфере обеспечения санитарно-эпидемиологического благополучия населения на объектах ЗАТО г. Сарова. Были проведены 27 проверок в отношении 21 юридического лица и индивидуального предпринимателя, из них:</a:t>
            </a:r>
          </a:p>
          <a:p>
            <a:r>
              <a:rPr lang="ru-RU" sz="1500" dirty="0" smtClean="0"/>
              <a:t> - 15 плановых; </a:t>
            </a:r>
          </a:p>
          <a:p>
            <a:r>
              <a:rPr lang="ru-RU" sz="1500" dirty="0" smtClean="0"/>
              <a:t> - 12 внеплановых (в том числе: 3 - по контролю за исполнением предписаний, выданных по результатам проведенной ранее проверки, 9- по заявлениям (обращениям) физических и юридических лиц о возникновении угрозы причинения вреда жизни, здоровью граждан).  </a:t>
            </a:r>
          </a:p>
          <a:p>
            <a:r>
              <a:rPr lang="ru-RU" sz="1500" dirty="0" smtClean="0"/>
              <a:t>Согласовано с органами прокуратуры 6 заявления о проведении внеплановых проверок (3 проверки документарные, не требующие согласования с органами прокуратуры).</a:t>
            </a:r>
          </a:p>
          <a:p>
            <a:r>
              <a:rPr lang="ru-RU" sz="1500" dirty="0" smtClean="0"/>
              <a:t>-  С привлечением экспертных организаций проведено 20 проверок из общего числа 27 проверок. </a:t>
            </a:r>
          </a:p>
          <a:p>
            <a:r>
              <a:rPr lang="ru-RU" sz="1500" dirty="0" smtClean="0"/>
              <a:t>-  По итогам 2 плановых и 1 внеплановой проверки  выявлено 3 нарушения обязательных требований законодательства.</a:t>
            </a:r>
          </a:p>
          <a:p>
            <a:r>
              <a:rPr lang="ru-RU" sz="1500" dirty="0" smtClean="0"/>
              <a:t> По фактам выявленных нарушений были  наложены 5 предупреждений, в том числе 2 - на должностное лицо, 3 -на юридическое лицо и 1 административный штраф на должностное лицо на сумму 10 тысяч рублей. Штраф уплачен в размере 10 тысяч рублей.</a:t>
            </a:r>
          </a:p>
          <a:p>
            <a:r>
              <a:rPr lang="ru-RU" sz="1500" dirty="0" smtClean="0"/>
              <a:t>- В сфере донорства крови и ее компонентов проведены 3 внеплановые документарные проверки по контролю за выполнением предписания. Предписания выполнены в срок.</a:t>
            </a:r>
          </a:p>
          <a:p>
            <a:pPr>
              <a:buNone/>
            </a:pPr>
            <a:endParaRPr lang="ru-RU" sz="1100" dirty="0">
              <a:solidFill>
                <a:srgbClr val="FF0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476672"/>
          </a:xfrm>
        </p:spPr>
        <p:txBody>
          <a:bodyPr>
            <a:normAutofit fontScale="90000"/>
          </a:bodyPr>
          <a:lstStyle/>
          <a:p>
            <a:r>
              <a:rPr lang="ru-RU" sz="2200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22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2200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22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en-US" sz="2200" dirty="0" smtClean="0">
                <a:solidFill>
                  <a:srgbClr val="FF0000"/>
                </a:solidFill>
                <a:effectLst/>
              </a:rPr>
              <a:t>IV</a:t>
            </a:r>
            <a:r>
              <a:rPr lang="ru-RU" sz="2200" dirty="0" smtClean="0">
                <a:solidFill>
                  <a:srgbClr val="FF0000"/>
                </a:solidFill>
                <a:effectLst/>
              </a:rPr>
              <a:t>. Результаты проведенных проверок  в 4 квартале 2018 года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564904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2"/>
                </a:solidFill>
              </a:rPr>
              <a:t>Типовые нарушения обязательных требований нормативных правовых актов.</a:t>
            </a:r>
            <a:endParaRPr lang="ru-RU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260648"/>
            <a:ext cx="9144000" cy="5818651"/>
          </a:xfrm>
        </p:spPr>
        <p:txBody>
          <a:bodyPr>
            <a:noAutofit/>
          </a:bodyPr>
          <a:lstStyle/>
          <a:p>
            <a:pPr lvl="0"/>
            <a:r>
              <a:rPr lang="ru-RU" sz="1800" b="1" dirty="0" smtClean="0"/>
              <a:t>Нарушение</a:t>
            </a:r>
            <a:r>
              <a:rPr lang="ru-RU" sz="1800" dirty="0" smtClean="0"/>
              <a:t>:</a:t>
            </a:r>
            <a:r>
              <a:rPr lang="ru-RU" sz="1800" b="1" dirty="0" smtClean="0"/>
              <a:t> В детском саду, по результатам лабораторных исследований выявлена продукция (картофельное пюре) не соответствующая требованиям нормативных документов по микробиологическим показателям  (в 0,1 г обнаружены БГКП гигиенический норматив в 0,1 г не допускаются, в 1*10</a:t>
            </a:r>
            <a:r>
              <a:rPr lang="ru-RU" sz="1800" b="1" baseline="30000" dirty="0" smtClean="0"/>
              <a:t>3 </a:t>
            </a:r>
            <a:r>
              <a:rPr lang="ru-RU" sz="1800" b="1" dirty="0" smtClean="0"/>
              <a:t>КОЕ/г обнаружены </a:t>
            </a:r>
            <a:r>
              <a:rPr lang="ru-RU" sz="1800" b="1" dirty="0" err="1" smtClean="0"/>
              <a:t>КМАФАнМ</a:t>
            </a:r>
            <a:r>
              <a:rPr lang="ru-RU" sz="1800" b="1" dirty="0" smtClean="0"/>
              <a:t>). </a:t>
            </a:r>
            <a:endParaRPr lang="ru-RU" sz="1800" dirty="0" smtClean="0"/>
          </a:p>
          <a:p>
            <a:pPr>
              <a:buNone/>
            </a:pPr>
            <a:r>
              <a:rPr lang="ru-RU" sz="1800" dirty="0" smtClean="0"/>
              <a:t> </a:t>
            </a:r>
          </a:p>
          <a:p>
            <a:r>
              <a:rPr lang="ru-RU" sz="1800" dirty="0" smtClean="0"/>
              <a:t>Что является </a:t>
            </a:r>
            <a:r>
              <a:rPr lang="ru-RU" sz="1800" b="1" dirty="0" smtClean="0"/>
              <a:t>нарушением</a:t>
            </a:r>
            <a:r>
              <a:rPr lang="ru-RU" sz="1800" dirty="0" smtClean="0"/>
              <a:t> </a:t>
            </a:r>
            <a:r>
              <a:rPr lang="ru-RU" sz="1800" b="1" dirty="0" smtClean="0"/>
              <a:t>ст. 11, 28 Федерального закона от 30 марта 1999 г. № 52-ФЗ </a:t>
            </a:r>
            <a:r>
              <a:rPr lang="ru-RU" sz="1800" dirty="0" smtClean="0"/>
              <a:t>«О санитарно-эпидемиологическом благополучии населения», устанавливающей  обязанности индивидуальных предпринимателей и юридических лиц в части соблюдения обязательных требований; </a:t>
            </a:r>
            <a:r>
              <a:rPr lang="ru-RU" sz="1800" b="1" dirty="0" smtClean="0"/>
              <a:t>нарушением санитарных правил</a:t>
            </a:r>
            <a:r>
              <a:rPr lang="ru-RU" sz="1800" dirty="0" smtClean="0"/>
              <a:t>: </a:t>
            </a:r>
            <a:r>
              <a:rPr lang="ru-RU" sz="1800" b="1" dirty="0" smtClean="0"/>
              <a:t>п.п. 1.8, приложение 2, таблица 1 </a:t>
            </a:r>
            <a:r>
              <a:rPr lang="ru-RU" sz="1800" dirty="0" smtClean="0"/>
              <a:t>Технического                                                                   регламента Таможенного союза                                                                   ТР ТС 021\2011 «О безопасности                                                                 пищевой продукции» утв.                                                                 Решением Комиссии Таможенного</a:t>
            </a:r>
            <a:br>
              <a:rPr lang="ru-RU" sz="1800" dirty="0" smtClean="0"/>
            </a:br>
            <a:r>
              <a:rPr lang="ru-RU" sz="1800" dirty="0" smtClean="0"/>
              <a:t>союза №880 от 09.12.2011г. </a:t>
            </a:r>
          </a:p>
          <a:p>
            <a:endParaRPr lang="ru-RU" sz="1800" dirty="0" smtClean="0"/>
          </a:p>
          <a:p>
            <a:pPr lvl="0"/>
            <a:endParaRPr lang="ru-RU" sz="1800" dirty="0" smtClean="0"/>
          </a:p>
        </p:txBody>
      </p:sp>
      <p:pic>
        <p:nvPicPr>
          <p:cNvPr id="4" name="Рисунок 3" descr="https://im0-tub-ru.yandex.net/i?id=7b6c4bb810a73a7293b6b53c4b3a51e6&amp;n=33&amp;h=215&amp;w=246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3501008"/>
            <a:ext cx="3514725" cy="307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85720" y="0"/>
            <a:ext cx="8572560" cy="6858000"/>
          </a:xfrm>
          <a:ln>
            <a:noFill/>
          </a:ln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ru-RU" sz="1600" b="1" u="sng" dirty="0" smtClean="0">
                <a:solidFill>
                  <a:srgbClr val="FF0000"/>
                </a:solidFill>
              </a:rPr>
              <a:t>«КАК ДЕЛАТЬ НУЖНО (МОЖНО)»</a:t>
            </a:r>
            <a:r>
              <a:rPr lang="ru-RU" sz="1600" b="1" dirty="0" smtClean="0"/>
              <a:t>:</a:t>
            </a:r>
            <a:r>
              <a:rPr lang="ru-RU" sz="1600" b="1" u="sng" dirty="0" smtClean="0"/>
              <a:t> ст.11</a:t>
            </a:r>
            <a:r>
              <a:rPr lang="ru-RU" sz="1600" u="sng" dirty="0" smtClean="0"/>
              <a:t> </a:t>
            </a:r>
            <a:r>
              <a:rPr lang="ru-RU" sz="1600" b="1" u="sng" dirty="0" smtClean="0"/>
              <a:t> № 52-ФЗ</a:t>
            </a:r>
            <a:r>
              <a:rPr lang="ru-RU" sz="1600" dirty="0" smtClean="0"/>
              <a:t> Обязанности индивидуальных предпринимателей и юридических лиц. Индивидуальные предприниматели и юридические лица в соответствии с осуществляемой ими деятельностью обязаны: выполнять требования санитарного законодательства, а также постановлений, предписаний осуществляющих федеральный государственный санитарно-эпидемиологический надзор должностных лиц; обеспечивать безопасность для здоровья человека выполняемых работ и оказываемых услуг. </a:t>
            </a:r>
          </a:p>
          <a:p>
            <a:pPr>
              <a:lnSpc>
                <a:spcPct val="150000"/>
              </a:lnSpc>
            </a:pPr>
            <a:r>
              <a:rPr lang="ru-RU" sz="1600" b="1" u="sng" dirty="0" smtClean="0"/>
              <a:t>Ст.28 № 52-ФЗ</a:t>
            </a:r>
            <a:r>
              <a:rPr lang="ru-RU" sz="1600" b="1" dirty="0" smtClean="0"/>
              <a:t> </a:t>
            </a:r>
            <a:r>
              <a:rPr lang="ru-RU" sz="1600" dirty="0" smtClean="0"/>
              <a:t>В дошкольных образовательных организациях независимо от организационно-правовых форм должны осуществляться меры по профилактике заболеваний, сохранению и укреплению здоровья обучающихся и воспитанников, в том числе меры по организации их питания, и выполняться требования санитарного законодательства.</a:t>
            </a:r>
          </a:p>
          <a:p>
            <a:pPr>
              <a:lnSpc>
                <a:spcPct val="150000"/>
              </a:lnSpc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риложение 2, таблица 1 п.1.8 ТР ТС 021\2011 </a:t>
            </a:r>
            <a:r>
              <a:rPr lang="ru-RU" sz="1600" b="1" dirty="0" smtClean="0"/>
              <a:t>«О безопасности пищевой продукции»</a:t>
            </a:r>
            <a:r>
              <a:rPr lang="en-US" sz="1600" dirty="0" smtClean="0"/>
              <a:t> </a:t>
            </a:r>
            <a:r>
              <a:rPr lang="ru-RU" sz="1600" dirty="0" smtClean="0"/>
              <a:t>бактерии группы кишечных палочек (</a:t>
            </a:r>
            <a:r>
              <a:rPr lang="ru-RU" sz="1600" dirty="0" err="1" smtClean="0"/>
              <a:t>колиформы</a:t>
            </a:r>
            <a:r>
              <a:rPr lang="ru-RU" sz="1600" dirty="0" smtClean="0"/>
              <a:t>) не допускаются в массе продукта 0,1 г, количество </a:t>
            </a:r>
            <a:r>
              <a:rPr lang="ru-RU" sz="1600" dirty="0" err="1" smtClean="0"/>
              <a:t>мезофильных</a:t>
            </a:r>
            <a:r>
              <a:rPr lang="ru-RU" sz="1600" dirty="0" smtClean="0"/>
              <a:t> аэробных и факультативно анаэробных микроорганизмов, КОЕ/г, не более 1*10</a:t>
            </a:r>
            <a:r>
              <a:rPr lang="ru-RU" sz="1600" baseline="30000" dirty="0" smtClean="0"/>
              <a:t>3  </a:t>
            </a:r>
            <a:r>
              <a:rPr lang="ru-RU" sz="1600" dirty="0" smtClean="0"/>
              <a:t>в </a:t>
            </a:r>
            <a:r>
              <a:rPr lang="ru-RU" sz="1600" dirty="0"/>
              <a:t>г</a:t>
            </a:r>
            <a:r>
              <a:rPr lang="ru-RU" sz="1600" dirty="0" smtClean="0"/>
              <a:t>арнирах: пюре картофельное.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pPr lvl="0"/>
            <a:r>
              <a:rPr lang="ru-RU" sz="1600" b="1" spc="-150" dirty="0" smtClean="0"/>
              <a:t>Пример нарушения:</a:t>
            </a:r>
            <a:r>
              <a:rPr lang="ru-RU" sz="1600" spc="-150" dirty="0" smtClean="0"/>
              <a:t> </a:t>
            </a:r>
            <a:r>
              <a:rPr lang="ru-RU" sz="1600" b="1" spc="-150" dirty="0" smtClean="0"/>
              <a:t>В </a:t>
            </a:r>
            <a:r>
              <a:rPr lang="ru-RU" sz="1600" b="1" spc="-150" dirty="0" err="1" smtClean="0"/>
              <a:t>спецпрачечной</a:t>
            </a:r>
            <a:r>
              <a:rPr lang="ru-RU" sz="1600" b="1" spc="-150" dirty="0" smtClean="0"/>
              <a:t> не выполняется второй уровень мероприятий по совершенствованию системы дезактивации СИЗ</a:t>
            </a:r>
            <a:r>
              <a:rPr lang="ru-RU" sz="1600" spc="-150" dirty="0" smtClean="0"/>
              <a:t>, что является </a:t>
            </a:r>
            <a:r>
              <a:rPr lang="ru-RU" sz="1600" b="1" spc="-150" dirty="0" smtClean="0"/>
              <a:t>нарушением</a:t>
            </a:r>
            <a:r>
              <a:rPr lang="ru-RU" sz="1600" spc="-150" dirty="0" smtClean="0"/>
              <a:t> </a:t>
            </a:r>
            <a:r>
              <a:rPr lang="ru-RU" sz="1600" b="1" spc="-150" dirty="0" smtClean="0"/>
              <a:t>ст. 25 ФЗ от 30 марта 1999 г. № 52-ФЗ </a:t>
            </a:r>
            <a:r>
              <a:rPr lang="ru-RU" sz="1600" spc="-150" dirty="0" smtClean="0"/>
              <a:t>«О санитарно-эпидемиологическом благополучии населения», устанавливающей  обязанности индивидуальных предпринимателей и юридических лиц в части соблюдения обязательных требований; нарушением </a:t>
            </a:r>
            <a:r>
              <a:rPr lang="ru-RU" sz="1600" b="1" spc="-150" dirty="0" smtClean="0"/>
              <a:t>санитарных правил</a:t>
            </a:r>
            <a:r>
              <a:rPr lang="ru-RU" sz="1600" spc="-150" dirty="0" smtClean="0"/>
              <a:t>: </a:t>
            </a:r>
            <a:r>
              <a:rPr lang="ru-RU" sz="1600" b="1" spc="-150" dirty="0" smtClean="0"/>
              <a:t>п. 3.2.2 </a:t>
            </a:r>
            <a:r>
              <a:rPr lang="ru-RU" sz="1600" b="1" spc="-150" dirty="0" err="1" smtClean="0"/>
              <a:t>СанПиН</a:t>
            </a:r>
            <a:r>
              <a:rPr lang="ru-RU" sz="1600" b="1" spc="-150" dirty="0" smtClean="0"/>
              <a:t> 2.2.8.46-03 </a:t>
            </a:r>
            <a:r>
              <a:rPr lang="ru-RU" sz="1600" spc="-150" dirty="0" smtClean="0"/>
              <a:t>«Санитарные правила по дезактивации средств индивидуальной защиты».</a:t>
            </a:r>
          </a:p>
          <a:p>
            <a:r>
              <a:rPr lang="ru-RU" sz="1600" b="1" u="sng" dirty="0" smtClean="0">
                <a:solidFill>
                  <a:srgbClr val="FF0000"/>
                </a:solidFill>
              </a:rPr>
              <a:t>«КАК ДЕЛАТЬ НУЖНО (МОЖНО)»</a:t>
            </a:r>
            <a:r>
              <a:rPr lang="ru-RU" sz="1600" b="1" u="sng" dirty="0" smtClean="0"/>
              <a:t>: ст.25</a:t>
            </a:r>
            <a:r>
              <a:rPr lang="ru-RU" sz="1600" u="sng" dirty="0" smtClean="0"/>
              <a:t> </a:t>
            </a:r>
            <a:r>
              <a:rPr lang="ru-RU" sz="1600" b="1" u="sng" dirty="0" smtClean="0"/>
              <a:t> № 52-ФЗ </a:t>
            </a:r>
            <a:r>
              <a:rPr lang="ru-RU" sz="1600" dirty="0" smtClean="0"/>
              <a:t>Условия труда, рабочее место и трудовой процесс не должны оказывать </a:t>
            </a:r>
            <a:r>
              <a:rPr lang="ru-RU" sz="1600" dirty="0" smtClean="0">
                <a:hlinkClick r:id="" action="ppaction://hlinkfile"/>
              </a:rPr>
              <a:t>вредное воздействие на человека.</a:t>
            </a:r>
            <a:r>
              <a:rPr lang="ru-RU" sz="1600" dirty="0" smtClean="0"/>
              <a:t> Индивидуальные предприниматели и юридические лица обязаны осуществлять санитарно-противоэпидемические (профилактические) мероприятия по обеспечению безопасных для человека условий труда и выполнению требований санитарных правил и иных нормативных правовых актов Российской Федерации к производственным процессам и технологическому оборудованию, организации рабочих мест, коллективным и индивидуальным средствам защиты работников.</a:t>
            </a:r>
          </a:p>
          <a:p>
            <a:r>
              <a:rPr lang="ru-RU" sz="1600" b="1" spc="-150" dirty="0" smtClean="0"/>
              <a:t>п. 3.2.2 СанПиН 2.2.8.46-03 </a:t>
            </a:r>
            <a:r>
              <a:rPr lang="ru-RU" sz="1600" spc="-150" dirty="0" smtClean="0"/>
              <a:t>Для совершенствования системы </a:t>
            </a:r>
            <a:r>
              <a:rPr lang="ru-RU" sz="1600" u="sng" spc="-150" dirty="0" smtClean="0">
                <a:hlinkClick r:id="" action="ppaction://hlinkfile"/>
              </a:rPr>
              <a:t>дезактивации</a:t>
            </a:r>
            <a:r>
              <a:rPr lang="ru-RU" sz="1600" spc="-150" dirty="0" smtClean="0"/>
              <a:t> СИЗ устанавливаются два уровня мероприятий: второй уровень - мероприятия на </a:t>
            </a:r>
            <a:r>
              <a:rPr lang="ru-RU" sz="1600" spc="-150" dirty="0" err="1" smtClean="0"/>
              <a:t>спецпрачечных</a:t>
            </a:r>
            <a:r>
              <a:rPr lang="ru-RU" sz="1600" spc="-150" dirty="0" smtClean="0"/>
              <a:t> по установке в них высокоэффективного оборудования с высокой степенью автоматизации и с полной механизацией всех операций, специального контрольного автоматического оборудования, обеспечивающего полный контроль чистоты всех СИЗ, прошедших дезактивацию.</a:t>
            </a:r>
          </a:p>
          <a:p>
            <a:r>
              <a:rPr lang="ru-RU" sz="1600" dirty="0" smtClean="0"/>
              <a:t>Для повышения качества очистки спецодежды </a:t>
            </a:r>
            <a:br>
              <a:rPr lang="ru-RU" sz="1600" dirty="0" smtClean="0"/>
            </a:br>
            <a:r>
              <a:rPr lang="ru-RU" sz="1600" dirty="0" smtClean="0"/>
              <a:t>и снижения объемов сточных вод в</a:t>
            </a:r>
            <a:br>
              <a:rPr lang="ru-RU" sz="1600" dirty="0" smtClean="0"/>
            </a:br>
            <a:r>
              <a:rPr lang="ru-RU" sz="1600" dirty="0" err="1" smtClean="0"/>
              <a:t>спецпрачечных</a:t>
            </a:r>
            <a:r>
              <a:rPr lang="ru-RU" sz="1600" dirty="0" smtClean="0"/>
              <a:t> оборудуются участки </a:t>
            </a:r>
            <a:br>
              <a:rPr lang="ru-RU" sz="1600" dirty="0" smtClean="0"/>
            </a:br>
            <a:r>
              <a:rPr lang="ru-RU" sz="1600" dirty="0" smtClean="0"/>
              <a:t>химической чистки с </a:t>
            </a:r>
            <a:br>
              <a:rPr lang="ru-RU" sz="1600" dirty="0" smtClean="0"/>
            </a:br>
            <a:r>
              <a:rPr lang="ru-RU" sz="1600" dirty="0" smtClean="0"/>
              <a:t>  </a:t>
            </a:r>
            <a:r>
              <a:rPr lang="en-US" sz="1600" dirty="0" smtClean="0"/>
              <a:t>   </a:t>
            </a:r>
            <a:r>
              <a:rPr lang="ru-RU" sz="1600" dirty="0" smtClean="0"/>
              <a:t>применением </a:t>
            </a:r>
            <a:r>
              <a:rPr lang="ru-RU" sz="1600" dirty="0" err="1" smtClean="0"/>
              <a:t>пожаровзрывобезопасных</a:t>
            </a:r>
            <a:r>
              <a:rPr lang="ru-RU" sz="1600" dirty="0" smtClean="0"/>
              <a:t> </a:t>
            </a:r>
            <a:br>
              <a:rPr lang="ru-RU" sz="1600" dirty="0" smtClean="0"/>
            </a:br>
            <a:r>
              <a:rPr lang="ru-RU" sz="1600" dirty="0" smtClean="0"/>
              <a:t>    </a:t>
            </a:r>
            <a:r>
              <a:rPr lang="en-US" sz="1600" dirty="0" smtClean="0"/>
              <a:t>                      </a:t>
            </a:r>
            <a:r>
              <a:rPr lang="ru-RU" sz="1600" dirty="0" smtClean="0"/>
              <a:t>органических растворителей.</a:t>
            </a:r>
            <a:endParaRPr lang="ru-RU" sz="1600" b="1" dirty="0" smtClean="0"/>
          </a:p>
        </p:txBody>
      </p:sp>
      <p:pic>
        <p:nvPicPr>
          <p:cNvPr id="2050" name="Picture 2" descr="C:\Documents and Settings\Larisa\Рабочий стол\Копия 5ba0a00b2c593e5d5b13ad9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52120" y="4509120"/>
            <a:ext cx="3301130" cy="2348880"/>
          </a:xfrm>
          <a:prstGeom prst="roundRect">
            <a:avLst>
              <a:gd name="adj" fmla="val 3775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07504" y="260648"/>
            <a:ext cx="8352928" cy="5674635"/>
          </a:xfrm>
        </p:spPr>
        <p:txBody>
          <a:bodyPr>
            <a:normAutofit/>
          </a:bodyPr>
          <a:lstStyle/>
          <a:p>
            <a:pPr lvl="0"/>
            <a:r>
              <a:rPr lang="ru-RU" sz="2000" b="1" dirty="0" smtClean="0"/>
              <a:t>Пример нарушения: </a:t>
            </a:r>
            <a:r>
              <a:rPr lang="ru-RU" sz="1500" b="1" dirty="0" smtClean="0"/>
              <a:t>Медицинское учреждение</a:t>
            </a:r>
            <a:r>
              <a:rPr lang="ru-RU" sz="1500" dirty="0" smtClean="0"/>
              <a:t> </a:t>
            </a:r>
            <a:r>
              <a:rPr lang="ru-RU" sz="1500" b="1" dirty="0" smtClean="0"/>
              <a:t>не обеспечило своевременную доставку клеща, принятого по договору от гражданина, для лабораторного исследования с учетом возможного содержания в нем возбудителей опасных инфекционных болезней и дальнейшего проведения экстренной профилактики в течение 72 часов после присасывания.</a:t>
            </a:r>
            <a:endParaRPr lang="ru-RU" sz="1500" dirty="0" smtClean="0"/>
          </a:p>
          <a:p>
            <a:r>
              <a:rPr lang="ru-RU" sz="1500" dirty="0" smtClean="0"/>
              <a:t>Что является нарушением санитарных правил: </a:t>
            </a:r>
            <a:r>
              <a:rPr lang="ru-RU" sz="1500" b="1" dirty="0" smtClean="0"/>
              <a:t>пункта 3.4. СП 3.1.3310-15</a:t>
            </a:r>
            <a:r>
              <a:rPr lang="ru-RU" sz="1500" dirty="0" smtClean="0"/>
              <a:t> «Профилактика инфекций, передающихся иксодовыми клещами».</a:t>
            </a:r>
          </a:p>
          <a:p>
            <a:r>
              <a:rPr lang="ru-RU" sz="2000" b="1" u="sng" dirty="0" smtClean="0">
                <a:solidFill>
                  <a:srgbClr val="FF0000"/>
                </a:solidFill>
              </a:rPr>
              <a:t>«КАК ДЕЛАТЬ НУЖНО (МОЖНО)»</a:t>
            </a:r>
            <a:r>
              <a:rPr lang="ru-RU" sz="2000" dirty="0" smtClean="0"/>
              <a:t>: </a:t>
            </a:r>
            <a:r>
              <a:rPr lang="ru-RU" sz="1500" dirty="0" smtClean="0"/>
              <a:t>п.</a:t>
            </a:r>
            <a:r>
              <a:rPr lang="ru-RU" sz="1500" b="1" dirty="0" smtClean="0"/>
              <a:t> 3.4. СП 3.1.3310-15</a:t>
            </a:r>
            <a:r>
              <a:rPr lang="ru-RU" sz="1500" dirty="0" smtClean="0"/>
              <a:t>  При обращении за медицинской помощью по причине присасывания клеща медицинские работники обязаны удалить клеща, собрать эпидемиологический анамнез, прививочный анамнез (в отношении КВЭ, туляремии, лихорадки </a:t>
            </a:r>
            <a:r>
              <a:rPr lang="ru-RU" sz="1500" dirty="0" err="1" smtClean="0"/>
              <a:t>Ку</a:t>
            </a:r>
            <a:r>
              <a:rPr lang="ru-RU" sz="1500" dirty="0" smtClean="0"/>
              <a:t>), при соблюдении требований биологической безопасности обеспечить доставку клеща на исследование с учетом возможного содержания в нем возбудителей опасных инфекционных болезней, свойственных территории, где он был собран, и дальнейшего проведения                                                                   экстренной профилактики. В случае                                                                   зараженности клеща, медицинские                                                                   работники должны проинформировать                                                                          пострадавшего о необходимости                                                                 принятия мер экстренной профилактики                                                                  в течение 72 часов после присасывания                                                                        под наблюдением врача-инфекциониста, </a:t>
            </a:r>
            <a:br>
              <a:rPr lang="ru-RU" sz="1500" dirty="0" smtClean="0"/>
            </a:br>
            <a:r>
              <a:rPr lang="ru-RU" sz="1500" dirty="0" smtClean="0"/>
              <a:t>а при его отсутствии - врача-терапевта.</a:t>
            </a:r>
          </a:p>
          <a:p>
            <a:endParaRPr lang="ru-RU" sz="2000" dirty="0"/>
          </a:p>
        </p:txBody>
      </p:sp>
      <p:pic>
        <p:nvPicPr>
          <p:cNvPr id="4" name="Рисунок 3" descr="https://apest.ru/wp-content/uploads/2018/04/kleshch-v-laboratorii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3861048"/>
            <a:ext cx="4032448" cy="2835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64037" y="476672"/>
            <a:ext cx="8429684" cy="5786478"/>
          </a:xfrm>
        </p:spPr>
        <p:txBody>
          <a:bodyPr>
            <a:normAutofit fontScale="25000" lnSpcReduction="20000"/>
          </a:bodyPr>
          <a:lstStyle/>
          <a:p>
            <a:pPr marL="0" lvl="0" indent="0" algn="just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800" b="1" dirty="0" smtClean="0"/>
              <a:t>     </a:t>
            </a:r>
            <a:r>
              <a:rPr lang="ru-RU" sz="2000" dirty="0" smtClean="0"/>
              <a:t> </a:t>
            </a:r>
          </a:p>
          <a:p>
            <a:pPr marL="0" lvl="0" indent="0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5600" dirty="0" smtClean="0">
                <a:cs typeface="Arial" pitchFamily="34" charset="0"/>
              </a:rPr>
              <a:t>1. </a:t>
            </a:r>
            <a:r>
              <a:rPr lang="ru-RU" sz="5600" b="1" dirty="0" smtClean="0">
                <a:ea typeface="Times New Roman" pitchFamily="18" charset="0"/>
                <a:cs typeface="Arial" pitchFamily="34" charset="0"/>
                <a:hlinkClick r:id="rId2"/>
              </a:rPr>
              <a:t>Федеральный закон от 25.12.2018 № 480-ФЗ</a:t>
            </a:r>
            <a:r>
              <a:rPr lang="ru-RU" sz="5600" dirty="0" smtClean="0">
                <a:ea typeface="Times New Roman" pitchFamily="18" charset="0"/>
                <a:cs typeface="Arial" pitchFamily="34" charset="0"/>
              </a:rPr>
              <a:t> продлил мораторий на проведение плановых проверок малого бизнеса с 1 января 2019 года по 31 декабря 2020 года. В этих целях в Федеральный закон от 26.12.2008 № 294-ФЗ “О защите прав юридических лиц и индивидуальных предпринимателей при осуществлении государственного контроля (надзора) и муниципального контроля” внесена новая статья 26.2. </a:t>
            </a:r>
          </a:p>
          <a:p>
            <a:pPr marL="0" lvl="0" indent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5600" dirty="0" smtClean="0">
                <a:ea typeface="Times New Roman" pitchFamily="18" charset="0"/>
                <a:cs typeface="Arial" pitchFamily="34" charset="0"/>
              </a:rPr>
              <a:t>С 01.01.19 по 31.12.20 не будут проводиться плановые проверки в отношении юридических лиц, индивидуальных предпринимателей, сведения о которых включены в единый реестр субъектов малого и среднего предпринимательства.</a:t>
            </a:r>
          </a:p>
          <a:p>
            <a:pPr marL="0" lvl="0" indent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5600" dirty="0" smtClean="0">
                <a:ea typeface="Times New Roman" pitchFamily="18" charset="0"/>
                <a:cs typeface="Arial" pitchFamily="34" charset="0"/>
              </a:rPr>
              <a:t>При этом предусматривается, что данные ограничения не применяются, в частности:</a:t>
            </a:r>
          </a:p>
          <a:p>
            <a:pPr marL="0" lvl="0" indent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5600" dirty="0" smtClean="0">
                <a:ea typeface="Times New Roman" pitchFamily="18" charset="0"/>
                <a:cs typeface="Arial" pitchFamily="34" charset="0"/>
              </a:rPr>
              <a:t>при проведении плановых проверок в рамках видов государственного контроля (надзора), по которым установлены категории риска, классы (категории) опасности, а также критерии отнесения деятельности юридических лиц, индивидуальных предпринимателей и (или) используемых ими производственных объектов к определенной категории риска либо определенному классу (категории) опасности;</a:t>
            </a:r>
          </a:p>
          <a:p>
            <a:pPr marL="0" lvl="0" indent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5600" dirty="0" smtClean="0">
                <a:ea typeface="Times New Roman" pitchFamily="18" charset="0"/>
                <a:cs typeface="Arial" pitchFamily="34" charset="0"/>
              </a:rPr>
              <a:t>при проведении плановых проверок в отношении юридических лиц, индивидуальных предпринимателей, осуществляющих лицензируемые виды деятельности;</a:t>
            </a:r>
          </a:p>
          <a:p>
            <a:pPr marL="0" lvl="0" indent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5600" dirty="0" smtClean="0">
                <a:ea typeface="Times New Roman" pitchFamily="18" charset="0"/>
                <a:cs typeface="Arial" pitchFamily="34" charset="0"/>
              </a:rPr>
              <a:t>в отношении плановых проверок в рамках проведения:</a:t>
            </a:r>
          </a:p>
          <a:p>
            <a:pPr marL="0" lvl="0" indent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5600" dirty="0" smtClean="0">
                <a:ea typeface="Times New Roman" pitchFamily="18" charset="0"/>
                <a:cs typeface="Arial" pitchFamily="34" charset="0"/>
              </a:rPr>
              <a:t>- федерального государственного надзора в области обеспечения радиационной безопасности;</a:t>
            </a:r>
          </a:p>
          <a:p>
            <a:pPr marL="0" lvl="0" indent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5600" dirty="0" smtClean="0">
                <a:ea typeface="Times New Roman" pitchFamily="18" charset="0"/>
                <a:cs typeface="Arial" pitchFamily="34" charset="0"/>
              </a:rPr>
              <a:t>- федерального государственного контроля за обеспечением защиты государственной тайны;</a:t>
            </a:r>
          </a:p>
          <a:p>
            <a:pPr marL="0" lvl="0" indent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5600" dirty="0" smtClean="0">
                <a:ea typeface="Times New Roman" pitchFamily="18" charset="0"/>
                <a:cs typeface="Arial" pitchFamily="34" charset="0"/>
              </a:rPr>
              <a:t>- федерального государственного надзора в области использования атомной энергии;</a:t>
            </a:r>
          </a:p>
          <a:p>
            <a:pPr marL="0" lvl="0" indent="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sz="5600" dirty="0" smtClean="0">
                <a:ea typeface="Times New Roman" pitchFamily="18" charset="0"/>
                <a:cs typeface="Arial" pitchFamily="34" charset="0"/>
              </a:rPr>
              <a:t>Проведение плановой проверки с нарушением указанных требований будет являться грубым нарушением требований законодательства о государственном контроле (надзоре) и муниципальном контроле и повлечет недействительность ее результатов</a:t>
            </a:r>
            <a:r>
              <a:rPr lang="ru-RU" sz="5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lang="ru-RU" sz="5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4079" y="0"/>
            <a:ext cx="8229600" cy="33439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800" u="sng" dirty="0" smtClean="0"/>
              <a:t/>
            </a:r>
            <a:br>
              <a:rPr lang="ru-RU" sz="1800" u="sng" dirty="0" smtClean="0"/>
            </a:br>
            <a:r>
              <a:rPr lang="en-US" sz="1800" u="sng" dirty="0" smtClean="0"/>
              <a:t/>
            </a:r>
            <a:br>
              <a:rPr lang="en-US" sz="1800" u="sng" dirty="0" smtClean="0"/>
            </a:br>
            <a:r>
              <a:rPr lang="ru-RU" sz="1800" u="sng" dirty="0" smtClean="0"/>
              <a:t/>
            </a:r>
            <a:br>
              <a:rPr lang="ru-RU" sz="1800" u="sng" dirty="0" smtClean="0"/>
            </a:br>
            <a:r>
              <a:rPr lang="en-US" sz="2300" u="sng" dirty="0" smtClean="0">
                <a:solidFill>
                  <a:srgbClr val="FF0000"/>
                </a:solidFill>
              </a:rPr>
              <a:t>I</a:t>
            </a:r>
            <a:r>
              <a:rPr lang="ru-RU" sz="2300" u="sng" dirty="0" smtClean="0">
                <a:solidFill>
                  <a:srgbClr val="FF0000"/>
                </a:solidFill>
              </a:rPr>
              <a:t>.Изменения в законодательстве.</a:t>
            </a:r>
            <a:r>
              <a:rPr lang="ru-RU" sz="2300" dirty="0" smtClean="0">
                <a:solidFill>
                  <a:srgbClr val="FF0000"/>
                </a:solidFill>
              </a:rPr>
              <a:t/>
            </a:r>
            <a:br>
              <a:rPr lang="ru-RU" sz="2300" dirty="0" smtClean="0">
                <a:solidFill>
                  <a:srgbClr val="FF0000"/>
                </a:solidFill>
              </a:rPr>
            </a:br>
            <a:r>
              <a:rPr lang="ru-RU" sz="2300" dirty="0" smtClean="0">
                <a:solidFill>
                  <a:srgbClr val="FF0000"/>
                </a:solidFill>
              </a:rPr>
              <a:t> 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sz="4800" b="1" dirty="0" smtClean="0">
                <a:solidFill>
                  <a:schemeClr val="accent3">
                    <a:lumMod val="75000"/>
                  </a:schemeClr>
                </a:solidFill>
              </a:rPr>
              <a:t>Контакты</a:t>
            </a:r>
            <a:endParaRPr lang="en-US" sz="4800" b="1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algn="ctr">
              <a:buNone/>
            </a:pPr>
            <a:r>
              <a:rPr lang="ru-RU" sz="3500" b="1" dirty="0" smtClean="0">
                <a:solidFill>
                  <a:schemeClr val="accent3">
                    <a:lumMod val="75000"/>
                  </a:schemeClr>
                </a:solidFill>
              </a:rPr>
              <a:t>Межрегионального управления </a:t>
            </a:r>
          </a:p>
          <a:p>
            <a:pPr algn="ctr">
              <a:buNone/>
            </a:pPr>
            <a:r>
              <a:rPr lang="ru-RU" sz="3500" b="1" dirty="0" smtClean="0">
                <a:solidFill>
                  <a:schemeClr val="accent3">
                    <a:lumMod val="75000"/>
                  </a:schemeClr>
                </a:solidFill>
              </a:rPr>
              <a:t>№ 50 ФМБА России:</a:t>
            </a:r>
            <a:endParaRPr lang="en-US" sz="3500" b="1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algn="ctr">
              <a:buNone/>
            </a:pPr>
            <a:endParaRPr lang="ru-RU" sz="3500" b="1" dirty="0" smtClean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ru-RU" sz="3500" b="1" dirty="0" smtClean="0">
                <a:solidFill>
                  <a:srgbClr val="002060"/>
                </a:solidFill>
              </a:rPr>
              <a:t>адрес: </a:t>
            </a:r>
            <a:r>
              <a:rPr lang="ru-RU" sz="3000" b="1" u="sng" dirty="0" smtClean="0">
                <a:solidFill>
                  <a:schemeClr val="accent1"/>
                </a:solidFill>
              </a:rPr>
              <a:t>г</a:t>
            </a:r>
            <a:r>
              <a:rPr lang="en-US" sz="3000" b="1" u="sng" dirty="0" smtClean="0">
                <a:solidFill>
                  <a:schemeClr val="accent1"/>
                </a:solidFill>
              </a:rPr>
              <a:t>.</a:t>
            </a:r>
            <a:r>
              <a:rPr lang="ru-RU" sz="3000" b="1" u="sng" dirty="0" smtClean="0">
                <a:solidFill>
                  <a:schemeClr val="accent1"/>
                </a:solidFill>
              </a:rPr>
              <a:t>Саров, улица Силкина, д</a:t>
            </a:r>
            <a:r>
              <a:rPr lang="en-US" sz="3000" b="1" u="sng" dirty="0" smtClean="0">
                <a:solidFill>
                  <a:schemeClr val="accent1"/>
                </a:solidFill>
              </a:rPr>
              <a:t>.</a:t>
            </a:r>
            <a:r>
              <a:rPr lang="ru-RU" sz="3000" b="1" u="sng" dirty="0" smtClean="0">
                <a:solidFill>
                  <a:schemeClr val="accent1"/>
                </a:solidFill>
              </a:rPr>
              <a:t>39</a:t>
            </a:r>
          </a:p>
          <a:p>
            <a:r>
              <a:rPr lang="ru-RU" sz="3500" b="1" dirty="0" smtClean="0">
                <a:solidFill>
                  <a:srgbClr val="002060"/>
                </a:solidFill>
              </a:rPr>
              <a:t>телефон-факс: </a:t>
            </a:r>
            <a:r>
              <a:rPr lang="ru-RU" sz="3500" b="1" u="sng" dirty="0" smtClean="0">
                <a:solidFill>
                  <a:schemeClr val="accent1"/>
                </a:solidFill>
              </a:rPr>
              <a:t>8 (83130) 7-93-28</a:t>
            </a:r>
          </a:p>
          <a:p>
            <a:r>
              <a:rPr lang="ru-RU" sz="3500" b="1" dirty="0" smtClean="0">
                <a:solidFill>
                  <a:srgbClr val="002060"/>
                </a:solidFill>
              </a:rPr>
              <a:t>e-mail:</a:t>
            </a:r>
            <a:r>
              <a:rPr lang="ru-RU" sz="3500" b="1" u="sng" dirty="0" smtClean="0">
                <a:solidFill>
                  <a:schemeClr val="accent1"/>
                </a:solidFill>
              </a:rPr>
              <a:t>ru50@ fmbamail.ru</a:t>
            </a:r>
          </a:p>
          <a:p>
            <a:r>
              <a:rPr lang="ru-RU" sz="3500" b="1" dirty="0" smtClean="0">
                <a:solidFill>
                  <a:schemeClr val="accent5">
                    <a:lumMod val="75000"/>
                  </a:schemeClr>
                </a:solidFill>
              </a:rPr>
              <a:t>сайт :</a:t>
            </a:r>
            <a:r>
              <a:rPr lang="en-US" sz="3000" b="1" u="sng" dirty="0" smtClean="0">
                <a:solidFill>
                  <a:schemeClr val="accent1"/>
                </a:solidFill>
              </a:rPr>
              <a:t>www.mru50.fmbaros.ru</a:t>
            </a:r>
          </a:p>
          <a:p>
            <a:endParaRPr lang="ru-RU" sz="3000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algn="ctr">
              <a:buNone/>
            </a:pPr>
            <a:r>
              <a:rPr lang="ru-RU" sz="4800" b="1" dirty="0" smtClean="0">
                <a:solidFill>
                  <a:schemeClr val="accent3">
                    <a:lumMod val="75000"/>
                  </a:schemeClr>
                </a:solidFill>
              </a:rPr>
              <a:t>СПАСИБО ЗА ВНИМАНИЕ!</a:t>
            </a:r>
          </a:p>
          <a:p>
            <a:pPr algn="ctr">
              <a:buNone/>
            </a:pPr>
            <a:endParaRPr lang="ru-RU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Click="0"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07504" y="116632"/>
            <a:ext cx="8928992" cy="640871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pPr>
              <a:lnSpc>
                <a:spcPts val="1800"/>
              </a:lnSpc>
              <a:buNone/>
            </a:pPr>
            <a:r>
              <a:rPr lang="ru-RU" sz="2900" b="1" dirty="0" smtClean="0"/>
              <a:t>2.    23 ноября 2018 года вступил в силу  </a:t>
            </a:r>
            <a:r>
              <a:rPr lang="ru-RU" sz="2900" b="1" dirty="0" smtClean="0">
                <a:hlinkClick r:id="rId3"/>
              </a:rPr>
              <a:t>Федеральный закон № 407-ФЗ «О внесении изменений в Кодекс Российской Федерации об административных правонарушениях»</a:t>
            </a:r>
            <a:r>
              <a:rPr lang="ru-RU" sz="2900" b="1" dirty="0" smtClean="0"/>
              <a:t>  </a:t>
            </a:r>
          </a:p>
          <a:p>
            <a:pPr>
              <a:lnSpc>
                <a:spcPts val="1600"/>
              </a:lnSpc>
            </a:pPr>
            <a:r>
              <a:rPr lang="ru-RU" dirty="0" smtClean="0"/>
              <a:t>Федеральным законом устанавливается административная ответственность в зависимости от того, на территории какого пояса зоны санитарной охраны </a:t>
            </a:r>
            <a:r>
              <a:rPr lang="ru-RU" dirty="0" err="1" smtClean="0"/>
              <a:t>водоисточника</a:t>
            </a:r>
            <a:r>
              <a:rPr lang="ru-RU" dirty="0" smtClean="0"/>
              <a:t> выявлено нарушение режима хозяйственной деятельности объекта.</a:t>
            </a:r>
          </a:p>
          <a:p>
            <a:pPr>
              <a:lnSpc>
                <a:spcPts val="1600"/>
              </a:lnSpc>
            </a:pPr>
            <a:r>
              <a:rPr lang="ru-RU" dirty="0" smtClean="0"/>
              <a:t>Так как уровень санитарной охраны и проводимых мероприятий отличается для различных поясов зоны санитарной охраны </a:t>
            </a:r>
            <a:r>
              <a:rPr lang="ru-RU" dirty="0" err="1" smtClean="0"/>
              <a:t>водоисточника</a:t>
            </a:r>
            <a:r>
              <a:rPr lang="ru-RU" dirty="0" smtClean="0"/>
              <a:t>, то и административная ответственность устанавливается Федеральным законом в зависимости от степени потенциального риска, возникающего вследствие совершенного правонарушения в том или ином поясе зон санитарной охраны источников питьевого водоснабжения.</a:t>
            </a:r>
          </a:p>
          <a:p>
            <a:pPr>
              <a:lnSpc>
                <a:spcPts val="1600"/>
              </a:lnSpc>
            </a:pPr>
            <a:r>
              <a:rPr lang="ru-RU" dirty="0" smtClean="0"/>
              <a:t>Использование территории третьего пояса зоны санитарной охраны источников питьевого и хозяйственно-бытового водоснабжения с нарушением санитарно-эпидемиологических требований повлечет за собой наложение административного штрафа: на граждан - в размере от трех тысяч до пяти тысяч рублей; на должностных лиц - от десяти тысяч до пятнадцати тысяч рублей; на юридических лиц - от трехсот тысяч до пятисот тысяч рублей.</a:t>
            </a:r>
            <a:r>
              <a:rPr lang="ru-RU" sz="2400" dirty="0" smtClean="0"/>
              <a:t> </a:t>
            </a:r>
          </a:p>
          <a:p>
            <a:pPr>
              <a:lnSpc>
                <a:spcPts val="1600"/>
              </a:lnSpc>
            </a:pPr>
            <a:r>
              <a:rPr lang="ru-RU" dirty="0" smtClean="0"/>
              <a:t>За аналогичное нарушение на территории второго пояса предусматривается наказание в виде административного штрафа: для граждан - в размере от пяти тысяч до десяти тысяч рублей; для должностных лиц - от двадцати тысяч до сорока тысяч рублей; для индивидуальных предпринимателей - от двадцати тысяч до сорока тысяч рублей или административное приостановление деятельности на срок до девяноста суток; для юридических лиц - от пятисот тысяч до шестисот тысяч рублей или административное приостановление деятельности на срок до девяноста суток.</a:t>
            </a:r>
          </a:p>
          <a:p>
            <a:pPr marL="109728" indent="0">
              <a:lnSpc>
                <a:spcPts val="1600"/>
              </a:lnSpc>
              <a:buNone/>
            </a:pPr>
            <a:endParaRPr lang="ru-RU" dirty="0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67544" y="404664"/>
            <a:ext cx="8229600" cy="5746643"/>
          </a:xfrm>
        </p:spPr>
        <p:txBody>
          <a:bodyPr>
            <a:normAutofit fontScale="77500" lnSpcReduction="20000"/>
          </a:bodyPr>
          <a:lstStyle/>
          <a:p>
            <a:r>
              <a:rPr lang="ru-RU" sz="3100" dirty="0" smtClean="0"/>
              <a:t>В случае нарушения санитарно-эпидемиологических требований на территории первого пояса предусматривается наложение административного штрафа: на граждан - в размере от десяти тысяч до двадцати тысяч рублей; на должностных лиц - от пятидесяти тысяч до восьмидесяти тысяч рублей; на индивидуальных предпринимателей - от пятидесяти тысяч до восьмидесяти тысяч рублей или административное приостановление деятельности на срок до 90 суток; на юридических лиц - от шестисот тысяч до одного миллиона рублей или административное приостановление деятельности на срок до 90 суток.</a:t>
            </a:r>
          </a:p>
          <a:p>
            <a:r>
              <a:rPr lang="ru-RU" sz="3100" dirty="0" smtClean="0"/>
              <a:t>Таким образом, Федеральный закон будет способствовать повышению качества п</a:t>
            </a:r>
            <a:r>
              <a:rPr lang="ru-RU" sz="3200" dirty="0" smtClean="0"/>
              <a:t>итьевой воды для населения.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07504" y="116632"/>
            <a:ext cx="8784976" cy="619268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noAutofit/>
          </a:bodyPr>
          <a:lstStyle/>
          <a:p>
            <a:pPr algn="just">
              <a:lnSpc>
                <a:spcPts val="1500"/>
              </a:lnSpc>
            </a:pPr>
            <a:r>
              <a:rPr lang="ru-RU" sz="1800" b="1" dirty="0" smtClean="0"/>
              <a:t>Приказом от 05.12.2018 № 1000</a:t>
            </a:r>
            <a:r>
              <a:rPr lang="ru-RU" sz="1800" dirty="0" smtClean="0"/>
              <a:t> Федеральной службы по надзору в сфере защиты прав потребителей и благополучия человека (</a:t>
            </a:r>
            <a:r>
              <a:rPr lang="ru-RU" sz="1800" dirty="0" err="1" smtClean="0"/>
              <a:t>Роспотребнадзор</a:t>
            </a:r>
            <a:r>
              <a:rPr lang="ru-RU" sz="1800" dirty="0" smtClean="0"/>
              <a:t>) утверждены формы заявлений об установлении, изменении или о прекращении существования санитарно-защитной зоны.  </a:t>
            </a:r>
          </a:p>
          <a:p>
            <a:pPr algn="just">
              <a:lnSpc>
                <a:spcPts val="1500"/>
              </a:lnSpc>
            </a:pPr>
            <a:r>
              <a:rPr lang="ru-RU" sz="1800" b="1" dirty="0" smtClean="0"/>
              <a:t>Приказом от 16.11.2018 № 950</a:t>
            </a:r>
            <a:r>
              <a:rPr lang="ru-RU" sz="1800" dirty="0" smtClean="0"/>
              <a:t> Федеральной службы по надзору в сфере защиты прав потребителей и благополучия человека (</a:t>
            </a:r>
            <a:r>
              <a:rPr lang="ru-RU" sz="1800" dirty="0" err="1" smtClean="0"/>
              <a:t>Роспотребнадзор</a:t>
            </a:r>
            <a:r>
              <a:rPr lang="ru-RU" sz="1800" dirty="0" smtClean="0"/>
              <a:t>) внесены изменения в Приказ № 224 от 19.07.2007 г. «О санитарно-эпидемиологических исследованиях, испытаниях и токсикологических, гигиенических и иных видах оценок»</a:t>
            </a:r>
          </a:p>
          <a:p>
            <a:pPr algn="just" defTabSz="900000">
              <a:lnSpc>
                <a:spcPts val="1500"/>
              </a:lnSpc>
              <a:tabLst>
                <a:tab pos="0" algn="l"/>
              </a:tabLst>
            </a:pPr>
            <a:r>
              <a:rPr lang="ru-RU" sz="1800" dirty="0" smtClean="0"/>
              <a:t>- в п.6 Порядка проведения санитарно–эпидемиологических экспертиз, обследований, исследований, испытаний и токсикологических, гигиенических и иных видов оценок: </a:t>
            </a:r>
            <a:r>
              <a:rPr lang="ru-RU" sz="1800" i="1" dirty="0" smtClean="0"/>
              <a:t>Срок проведения санитарно-эпидемиологической экспертизы проекта санитарно-защитной зоны не может превышать 30 календарных дней.</a:t>
            </a:r>
          </a:p>
          <a:p>
            <a:pPr algn="just">
              <a:lnSpc>
                <a:spcPts val="1500"/>
              </a:lnSpc>
            </a:pPr>
            <a:r>
              <a:rPr lang="ru-RU" sz="1800" dirty="0" smtClean="0"/>
              <a:t> - Порядок выдачи санитарно-эпидемиологических заключений дополнен </a:t>
            </a:r>
            <a:r>
              <a:rPr lang="ru-RU" sz="1800" b="1" dirty="0" smtClean="0"/>
              <a:t>п. 5.2</a:t>
            </a:r>
            <a:r>
              <a:rPr lang="ru-RU" sz="1800" dirty="0" smtClean="0"/>
              <a:t>: Выдача санитарно-эпидемиологического заключения на проект санитарно-защитной зоны осуществляется в срок, не превышающий 15 рабочих дней, руководителями территориальных органов Федеральной службы по надзору в сфере защиты прав потребителей и благополучия человека - главными государственными санитарными врачами по субъектам Российской Федерации и их заместителями.</a:t>
            </a:r>
          </a:p>
          <a:p>
            <a:pPr algn="just" fontAlgn="base">
              <a:lnSpc>
                <a:spcPts val="1500"/>
              </a:lnSpc>
            </a:pPr>
            <a:r>
              <a:rPr lang="ru-RU" sz="1800" dirty="0" smtClean="0"/>
              <a:t>- дополнен </a:t>
            </a:r>
            <a:r>
              <a:rPr lang="ru-RU" sz="1800" b="1" dirty="0" smtClean="0"/>
              <a:t>п. 6.1</a:t>
            </a:r>
            <a:r>
              <a:rPr lang="ru-RU" sz="1800" dirty="0" smtClean="0"/>
              <a:t>: Санитарно-эпидемиологические заключения о соответствии (несоответствии) условий выполнения работ с биологическими веществами, биологическими и микробиологическими организмами и их токсинами, в том числе условий работы в области генной инженерии, санитарным правилам выдаются в целях осуществления следующих видов деятельности: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274638"/>
            <a:ext cx="8075240" cy="130026"/>
          </a:xfrm>
        </p:spPr>
        <p:txBody>
          <a:bodyPr>
            <a:normAutofit fontScale="90000"/>
          </a:bodyPr>
          <a:lstStyle/>
          <a:p>
            <a:r>
              <a:rPr lang="ru-RU" sz="1800" dirty="0" smtClean="0">
                <a:solidFill>
                  <a:srgbClr val="C00000"/>
                </a:solidFill>
              </a:rPr>
              <a:t/>
            </a:r>
            <a:br>
              <a:rPr lang="ru-RU" sz="1800" dirty="0" smtClean="0">
                <a:solidFill>
                  <a:srgbClr val="C00000"/>
                </a:solidFill>
              </a:rPr>
            </a:br>
            <a:r>
              <a:rPr lang="ru-RU" b="0" dirty="0" smtClean="0"/>
              <a:t/>
            </a:r>
            <a:br>
              <a:rPr lang="ru-RU" b="0" dirty="0" smtClean="0"/>
            </a:br>
            <a:endParaRPr lang="ru-RU" b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23528" y="10840"/>
            <a:ext cx="8820472" cy="6480720"/>
          </a:xfrm>
        </p:spPr>
        <p:txBody>
          <a:bodyPr>
            <a:noAutofit/>
          </a:bodyPr>
          <a:lstStyle/>
          <a:p>
            <a:pPr fontAlgn="base"/>
            <a:r>
              <a:rPr lang="ru-RU" sz="1500" dirty="0" smtClean="0"/>
              <a:t>- </a:t>
            </a:r>
            <a:r>
              <a:rPr lang="ru-RU" sz="1500" dirty="0"/>
              <a:t>медицинская и фармацевтическая деятельность, связанная с использованием возбудителей инфекционных болезней</a:t>
            </a:r>
            <a:r>
              <a:rPr lang="en-US" sz="1500" dirty="0" smtClean="0"/>
              <a:t>;</a:t>
            </a:r>
          </a:p>
          <a:p>
            <a:pPr fontAlgn="base"/>
            <a:r>
              <a:rPr lang="ru-RU" sz="1500" dirty="0" smtClean="0"/>
              <a:t>- деятельность по производству лекарственных средств, связанная с использованием возбудителей инфекционных болезней;</a:t>
            </a:r>
          </a:p>
          <a:p>
            <a:pPr fontAlgn="base"/>
            <a:r>
              <a:rPr lang="ru-RU" sz="1500" dirty="0" smtClean="0"/>
              <a:t>- деятельность, связанная с использованием возбудителей инфекционных болезней, в том числе немедицинская деятельность;</a:t>
            </a:r>
          </a:p>
          <a:p>
            <a:pPr fontAlgn="base"/>
            <a:r>
              <a:rPr lang="ru-RU" sz="1500" dirty="0" smtClean="0"/>
              <a:t>- образовательная деятельность, связанная с использованием возбудителей инфекционных болезней;</a:t>
            </a:r>
          </a:p>
          <a:p>
            <a:pPr fontAlgn="base"/>
            <a:r>
              <a:rPr lang="ru-RU" sz="1500" dirty="0" smtClean="0"/>
              <a:t>- деятельность по сбору, транспортированию, обработке, утилизации, обезвреживанию, размещению отходов I - IV класса опасности, в том числе отходов, образовавшихся при выполнении работ с использованием возбудителей инфекционных болезней.</a:t>
            </a:r>
          </a:p>
          <a:p>
            <a:pPr fontAlgn="base"/>
            <a:r>
              <a:rPr lang="ru-RU" sz="1500" dirty="0" smtClean="0"/>
              <a:t>Санитарно-эпидемиологические заключения о соответствии (несоответствии) условий выполнения работ с биологическими веществами, биологическими и микробиологическими организмами и их токсинами, в том числе условий работы в области генной инженерии, санитарным правилам выдаются на основании результатов санитарно-эпидемиологических экспертиз и (или) обследований (далее - обследования), проведенных органами, осуществляющими федеральный государственный санитарно-эпидемиологический надзор.</a:t>
            </a:r>
          </a:p>
          <a:p>
            <a:pPr fontAlgn="base"/>
            <a:r>
              <a:rPr lang="ru-RU" sz="1500" dirty="0" smtClean="0"/>
              <a:t>К проведению указанных обследований с целью выдачи санитарно-эпидемиологического заключения о соответствии (несоответствии) условий выполнения работ с возбудителями I - II группы патогенности санитарным правилам привлекаются учреждения системы противочумных учреждений    </a:t>
            </a:r>
            <a:r>
              <a:rPr lang="ru-RU" sz="1500" dirty="0" err="1" smtClean="0"/>
              <a:t>Роспотребнадзора</a:t>
            </a:r>
            <a:r>
              <a:rPr lang="ru-RU" sz="1500" dirty="0" smtClean="0"/>
              <a:t> &lt;*&gt;, научно-исследовательские организации  </a:t>
            </a:r>
            <a:r>
              <a:rPr lang="ru-RU" sz="1500" dirty="0" err="1" smtClean="0"/>
              <a:t>Роспотребнадзора</a:t>
            </a:r>
            <a:r>
              <a:rPr lang="ru-RU" sz="1500" dirty="0" smtClean="0"/>
              <a:t> и иные организации, аккредитованные в установленном  порядке.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67544" y="332656"/>
            <a:ext cx="8229600" cy="5818651"/>
          </a:xfrm>
        </p:spPr>
        <p:txBody>
          <a:bodyPr>
            <a:normAutofit fontScale="62500" lnSpcReduction="20000"/>
          </a:bodyPr>
          <a:lstStyle/>
          <a:p>
            <a:r>
              <a:rPr lang="ru-RU" sz="2900" b="1" dirty="0" smtClean="0"/>
              <a:t>п. 9 </a:t>
            </a:r>
            <a:r>
              <a:rPr lang="ru-RU" sz="2900" dirty="0" smtClean="0"/>
              <a:t>дополнен: на соответствие условий выполнения работ с биологическими веществами, биологическими и микробиологическими организмами и их токсинами, в том числе условия работы в области генной инженерии - 5 лет.</a:t>
            </a:r>
          </a:p>
          <a:p>
            <a:r>
              <a:rPr lang="ru-RU" sz="2900" dirty="0" smtClean="0"/>
              <a:t>- первый абзац п. 10 дополнен: Санитарно-эпидемиологические заключения подлежат переоформлению в случаях реорганизации, изменения наименования, места нахождения юридического лица, изменения фамилии, имени и (в случае если имеется) отчества, места жительства индивидуального предпринимателя, являющихся изготовителями продукции или осуществляющих деятельность по оказанию работ (услуг), получателями санитарно-эпидемиологических заключений, изменения наименования, области применения продукции </a:t>
            </a:r>
            <a:r>
              <a:rPr lang="ru-RU" sz="2900" b="1" dirty="0" smtClean="0"/>
              <a:t>при изменении вида работ, группы патогенности (опасности) возбудителя инфекционной болезни.</a:t>
            </a:r>
            <a:endParaRPr lang="ru-RU" sz="2900" dirty="0" smtClean="0"/>
          </a:p>
          <a:p>
            <a:pPr>
              <a:buNone/>
            </a:pPr>
            <a:r>
              <a:rPr lang="ru-RU" sz="2900" dirty="0" smtClean="0"/>
              <a:t>  </a:t>
            </a:r>
          </a:p>
          <a:p>
            <a:r>
              <a:rPr lang="ru-RU" sz="2900" dirty="0" smtClean="0"/>
              <a:t> </a:t>
            </a:r>
            <a:r>
              <a:rPr lang="ru-RU" sz="2900" b="1" u="sng" dirty="0" smtClean="0">
                <a:solidFill>
                  <a:schemeClr val="accent3"/>
                </a:solidFill>
              </a:rPr>
              <a:t>Постановлением Главного государственного санитарного врача РФ А.Ю. Поповой от 20.12.2018 года №52</a:t>
            </a:r>
            <a:r>
              <a:rPr lang="ru-RU" sz="2900" u="sng" dirty="0" smtClean="0">
                <a:solidFill>
                  <a:schemeClr val="accent3"/>
                </a:solidFill>
              </a:rPr>
              <a:t> </a:t>
            </a:r>
            <a:r>
              <a:rPr lang="ru-RU" sz="2900" dirty="0" smtClean="0"/>
              <a:t>утверждены санитарно-эпидемиологические правила и нормативы СП3.1.3542-18 «Профилактика менингококковой инфекции», признаны утратившими силу СП 3.1.2.2512-09 «Профилактика менингококковой инфекции». Срок действия утверждённых санитарно-эпидемиологических правил установлен до 15 декабря 2028 года.</a:t>
            </a:r>
          </a:p>
          <a:p>
            <a:pPr algn="just"/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85720" y="764704"/>
            <a:ext cx="8643998" cy="5760640"/>
          </a:xfrm>
        </p:spPr>
        <p:txBody>
          <a:bodyPr>
            <a:normAutofit/>
          </a:bodyPr>
          <a:lstStyle/>
          <a:p>
            <a:pPr marL="109728" indent="0" algn="just">
              <a:lnSpc>
                <a:spcPts val="1400"/>
              </a:lnSpc>
              <a:buNone/>
            </a:pPr>
            <a:r>
              <a:rPr lang="ru-RU" sz="1400" dirty="0" smtClean="0"/>
              <a:t>Во исполнение Комплексного плана мероприятий, направленного на мотивирование подконтрольных хозяйствующих субъектов к принятию </a:t>
            </a:r>
            <a:r>
              <a:rPr lang="ru-RU" sz="1400" dirty="0" err="1" smtClean="0"/>
              <a:t>антикоррупционных</a:t>
            </a:r>
            <a:r>
              <a:rPr lang="ru-RU" sz="1400" dirty="0" smtClean="0"/>
              <a:t> мер, Межрегиональным управлением №50 ФМБА России проведены следующие мероприятия:</a:t>
            </a:r>
          </a:p>
          <a:p>
            <a:pPr marL="109728" indent="0" algn="just">
              <a:lnSpc>
                <a:spcPts val="1400"/>
              </a:lnSpc>
              <a:buNone/>
            </a:pPr>
            <a:r>
              <a:rPr lang="ru-RU" sz="1400" dirty="0" smtClean="0"/>
              <a:t>- «Горячая линия» по фактам возможных коррупционных нарушений со стороны федеральных государственных гражданских служащих Управления, осуществляющих контрольно-надзорные полномочия проведена 30.11.2018 года.</a:t>
            </a:r>
          </a:p>
          <a:p>
            <a:pPr marL="109728" indent="0" algn="just">
              <a:lnSpc>
                <a:spcPts val="1400"/>
              </a:lnSpc>
              <a:buNone/>
            </a:pPr>
            <a:r>
              <a:rPr lang="ru-RU" sz="1400" dirty="0" smtClean="0"/>
              <a:t>- На сайте Межрегионального управления №50 ФМБА России размещена информация о «телефоне доверия» с возможностью приема сообщений о возможных фактах коррупции, допущенных федеральными государственными гражданскими служащими, осуществляющими контрольно-надзорные полномочия. </a:t>
            </a:r>
          </a:p>
          <a:p>
            <a:pPr marL="109728" indent="0" algn="just">
              <a:lnSpc>
                <a:spcPts val="1400"/>
              </a:lnSpc>
              <a:buNone/>
            </a:pPr>
            <a:r>
              <a:rPr lang="ru-RU" sz="1400" dirty="0" smtClean="0"/>
              <a:t>- Подготовлена Памятка для посетителей Межрегионального управления № 50 ФМБА России с отражением информации о беспрепятственной возможности обращения к руководителю по имеющимся в их распоряжении фактам коррупции со стороны государственных гражданских служащих Межрегионального управления № 50 ФМБА России, осуществляющих контрольно-надзорные полномочия, об ограничениях, установленных законодательством Российской Федерации.</a:t>
            </a:r>
          </a:p>
          <a:p>
            <a:pPr marL="109728" indent="0" algn="just">
              <a:lnSpc>
                <a:spcPts val="1400"/>
              </a:lnSpc>
              <a:buNone/>
            </a:pPr>
            <a:r>
              <a:rPr lang="ru-RU" sz="1400" dirty="0" smtClean="0"/>
              <a:t>  - На сайте Межрегионального управления №50 ФМБА России в сети Интернет сформирован специальный раздел «противодействие коррупции» с возможностью обратной связи для посетителей ресурса с целью передачи информации по фактам коррупции со стороны федеральных государственных гражданских служащих Управления, осуществляющих </a:t>
            </a:r>
            <a:r>
              <a:rPr lang="ru-RU" sz="1600" dirty="0" smtClean="0"/>
              <a:t>контрольно-надзорные</a:t>
            </a:r>
            <a:r>
              <a:rPr lang="ru-RU" sz="1400" dirty="0" smtClean="0"/>
              <a:t> полномочия.</a:t>
            </a:r>
          </a:p>
          <a:p>
            <a:pPr marL="109728" indent="0" algn="just">
              <a:lnSpc>
                <a:spcPts val="1400"/>
              </a:lnSpc>
              <a:buNone/>
            </a:pPr>
            <a:r>
              <a:rPr lang="ru-RU" sz="1400" dirty="0" smtClean="0"/>
              <a:t> - Должностные лица </a:t>
            </a:r>
            <a:r>
              <a:rPr lang="ru-RU" sz="1600" dirty="0" smtClean="0"/>
              <a:t>используют</a:t>
            </a:r>
            <a:r>
              <a:rPr lang="ru-RU" sz="1400" dirty="0" smtClean="0"/>
              <a:t> проверочные листы (списки контрольных вопросов), утвержденные приказами ФМБА России и зарегистрированные в Минюсте России, при проведении плановых мероприятий по надзору (контролю) в отношении предприятий общественного питания, парикмахерских, салонов красоты, соляриев.</a:t>
            </a:r>
          </a:p>
          <a:p>
            <a:pPr marL="109728" indent="0" algn="ctr">
              <a:lnSpc>
                <a:spcPts val="1400"/>
              </a:lnSpc>
              <a:buNone/>
            </a:pPr>
            <a:r>
              <a:rPr lang="ru-RU" sz="1400" dirty="0" smtClean="0"/>
              <a:t>-На подведомственном сайте 29 ноября 2018 года размещена информация о внесении изменений в Кодекс об административных правонарушениях Федеральный закон № 407 </a:t>
            </a:r>
            <a:r>
              <a:rPr lang="ru-RU" sz="1400" dirty="0"/>
              <a:t>от </a:t>
            </a:r>
            <a:br>
              <a:rPr lang="ru-RU" sz="1400" dirty="0"/>
            </a:br>
            <a:r>
              <a:rPr lang="ru-RU" sz="1400" dirty="0"/>
              <a:t> 23.11.2018).</a:t>
            </a:r>
            <a:endParaRPr lang="ru-RU" sz="1400" dirty="0" smtClean="0"/>
          </a:p>
          <a:p>
            <a:pPr marL="109728" indent="0">
              <a:buNone/>
            </a:pPr>
            <a:endParaRPr lang="ru-RU" sz="800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71472" y="357166"/>
            <a:ext cx="7972452" cy="214314"/>
          </a:xfrm>
        </p:spPr>
        <p:txBody>
          <a:bodyPr>
            <a:noAutofit/>
          </a:bodyPr>
          <a:lstStyle/>
          <a:p>
            <a:pPr algn="ctr"/>
            <a:r>
              <a:rPr lang="en-US" sz="2400" dirty="0" smtClean="0">
                <a:solidFill>
                  <a:srgbClr val="FF0000"/>
                </a:solidFill>
              </a:rPr>
              <a:t>II</a:t>
            </a:r>
            <a:r>
              <a:rPr lang="ru-RU" sz="2400" dirty="0" smtClean="0">
                <a:solidFill>
                  <a:srgbClr val="FF0000"/>
                </a:solidFill>
              </a:rPr>
              <a:t>. </a:t>
            </a:r>
            <a:r>
              <a:rPr lang="ru-RU" sz="2400" dirty="0" err="1" smtClean="0">
                <a:solidFill>
                  <a:srgbClr val="FF0000"/>
                </a:solidFill>
              </a:rPr>
              <a:t>Антикоррупционные</a:t>
            </a:r>
            <a:r>
              <a:rPr lang="ru-RU" sz="2400" dirty="0" smtClean="0">
                <a:solidFill>
                  <a:srgbClr val="FF0000"/>
                </a:solidFill>
              </a:rPr>
              <a:t> меры.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24258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</a:rPr>
              <a:t>   Объекты, находящиеся на контроле (надзоре) в Межрегиональном  управлении №50 ФМБА России </a:t>
            </a:r>
          </a:p>
          <a:p>
            <a:pPr>
              <a:buNone/>
            </a:pPr>
            <a:r>
              <a:rPr lang="ru-RU" sz="2000" b="1" dirty="0" smtClean="0"/>
              <a:t>Всего находится  на контроле (надзоре) на 01.01.2018 г. – 1096 объектов (661 субъект), в том числе объектов малого предпринимательства-535</a:t>
            </a:r>
            <a:endParaRPr lang="ru-RU" sz="2000" dirty="0" smtClean="0"/>
          </a:p>
          <a:p>
            <a:r>
              <a:rPr lang="ru-RU" sz="2000" b="1" dirty="0" smtClean="0"/>
              <a:t>Промышленные предприятия</a:t>
            </a:r>
            <a:r>
              <a:rPr lang="ru-RU" sz="2000" dirty="0" smtClean="0"/>
              <a:t> -117</a:t>
            </a:r>
          </a:p>
          <a:p>
            <a:r>
              <a:rPr lang="ru-RU" sz="2000" b="1" dirty="0" smtClean="0"/>
              <a:t>Коммунальные объекты</a:t>
            </a:r>
            <a:r>
              <a:rPr lang="ru-RU" sz="2000" dirty="0" smtClean="0"/>
              <a:t> –  414</a:t>
            </a:r>
            <a:endParaRPr lang="en-US" sz="2000" dirty="0" smtClean="0"/>
          </a:p>
          <a:p>
            <a:r>
              <a:rPr lang="ru-RU" sz="2000" b="1" dirty="0" smtClean="0"/>
              <a:t>Производство пищевых продуктов, общественного питания и торговли пищевыми  продуктами</a:t>
            </a:r>
            <a:r>
              <a:rPr lang="ru-RU" sz="2000" dirty="0" smtClean="0"/>
              <a:t> -  373</a:t>
            </a:r>
            <a:endParaRPr lang="en-US" sz="2000" dirty="0" smtClean="0"/>
          </a:p>
          <a:p>
            <a:r>
              <a:rPr lang="ru-RU" sz="2000" b="1" dirty="0" smtClean="0"/>
              <a:t>Детские и подростковые организации</a:t>
            </a:r>
            <a:r>
              <a:rPr lang="ru-RU" sz="2000" dirty="0" smtClean="0"/>
              <a:t> – 109 </a:t>
            </a:r>
          </a:p>
          <a:p>
            <a:r>
              <a:rPr lang="ru-RU" sz="2000" b="1" dirty="0" smtClean="0"/>
              <a:t>Прочие-37</a:t>
            </a:r>
            <a:endParaRPr lang="ru-RU" sz="2000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 </a:t>
            </a:r>
            <a:br>
              <a:rPr lang="ru-RU" dirty="0" smtClean="0"/>
            </a:b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>
                <a:solidFill>
                  <a:srgbClr val="FF0000"/>
                </a:solidFill>
              </a:rPr>
              <a:t/>
            </a:r>
            <a:br>
              <a:rPr lang="ru-RU" sz="2200" dirty="0" smtClean="0">
                <a:solidFill>
                  <a:srgbClr val="FF0000"/>
                </a:solidFill>
              </a:rPr>
            </a:br>
            <a:r>
              <a:rPr lang="ru-RU" sz="2200" dirty="0" smtClean="0">
                <a:solidFill>
                  <a:srgbClr val="FF0000"/>
                </a:solidFill>
              </a:rPr>
              <a:t/>
            </a:r>
            <a:br>
              <a:rPr lang="ru-RU" sz="2200" dirty="0" smtClean="0">
                <a:solidFill>
                  <a:srgbClr val="FF0000"/>
                </a:solidFill>
              </a:rPr>
            </a:br>
            <a:r>
              <a:rPr lang="en-US" sz="2200" dirty="0" smtClean="0">
                <a:solidFill>
                  <a:srgbClr val="FF0000"/>
                </a:solidFill>
                <a:effectLst/>
              </a:rPr>
              <a:t>III</a:t>
            </a:r>
            <a:r>
              <a:rPr lang="ru-RU" sz="2200" dirty="0" smtClean="0">
                <a:solidFill>
                  <a:srgbClr val="FF0000"/>
                </a:solidFill>
                <a:effectLst/>
              </a:rPr>
              <a:t>.</a:t>
            </a:r>
            <a:r>
              <a:rPr lang="ru-RU" sz="2000" dirty="0" smtClean="0">
                <a:solidFill>
                  <a:srgbClr val="FF0000"/>
                </a:solidFill>
                <a:effectLst/>
              </a:rPr>
              <a:t>Результаты правоприменительной практики за четвертый квартал </a:t>
            </a:r>
            <a:br>
              <a:rPr lang="ru-RU" sz="2000" dirty="0" smtClean="0">
                <a:solidFill>
                  <a:srgbClr val="FF0000"/>
                </a:solidFill>
                <a:effectLst/>
              </a:rPr>
            </a:br>
            <a:r>
              <a:rPr lang="ru-RU" sz="2000" dirty="0" smtClean="0">
                <a:solidFill>
                  <a:srgbClr val="FF0000"/>
                </a:solidFill>
                <a:effectLst/>
              </a:rPr>
              <a:t>2018 года.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 </a:t>
            </a:r>
            <a:br>
              <a:rPr lang="ru-RU" sz="2000" dirty="0" smtClean="0"/>
            </a:br>
            <a:r>
              <a:rPr lang="en-US" sz="2200" u="sng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en-US" sz="2200" u="sng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3223</TotalTime>
  <Words>2101</Words>
  <Application>Microsoft Office PowerPoint</Application>
  <PresentationFormat>Экран (4:3)</PresentationFormat>
  <Paragraphs>166</Paragraphs>
  <Slides>20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Открытая</vt:lpstr>
      <vt:lpstr>Межрегиональное управление №50 ФМБА России       Правоприменительная практика               контрольно-надзорной деятельности  Межрегионального управления №50 ФМБА России              за четвертый квартал 2018 года.             Публичные обсуждения.</vt:lpstr>
      <vt:lpstr>   I.Изменения в законодательстве.  </vt:lpstr>
      <vt:lpstr>Слайд 3</vt:lpstr>
      <vt:lpstr>Слайд 4</vt:lpstr>
      <vt:lpstr>  </vt:lpstr>
      <vt:lpstr>Слайд 6</vt:lpstr>
      <vt:lpstr>Слайд 7</vt:lpstr>
      <vt:lpstr>II. Антикоррупционные меры.</vt:lpstr>
      <vt:lpstr>       III.Результаты правоприменительной практики за четвертый квартал  2018 года.      </vt:lpstr>
      <vt:lpstr>    Распределение объектов, находящихся на контроле (надзоре)  Межрегионального управления №50 ФМБА  России, по категориям риска:    </vt:lpstr>
      <vt:lpstr>Распределение объектов, находящихся на контроле (надзоре)  Межрегионального управления №50 ФМБА  России, по категориям риска: </vt:lpstr>
      <vt:lpstr>Слайд 12</vt:lpstr>
      <vt:lpstr>Слайд 13</vt:lpstr>
      <vt:lpstr>  IV. Результаты проведенных проверок  в 4 квартале 2018 года </vt:lpstr>
      <vt:lpstr>Типовые нарушения обязательных требований нормативных правовых актов.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Межрегиональное управление №50 ФМБА России   Правоприменительная практика               контрольно-надзорной деятельности  Межрегионального управления №50 ФМБА России              за 1 полугодие и 2 квартал 2017 года.                       Публичные обсуждения.</dc:title>
  <dc:creator>user</dc:creator>
  <cp:lastModifiedBy>Larisa</cp:lastModifiedBy>
  <cp:revision>320</cp:revision>
  <dcterms:created xsi:type="dcterms:W3CDTF">2017-07-19T09:05:32Z</dcterms:created>
  <dcterms:modified xsi:type="dcterms:W3CDTF">2019-03-04T06:18:49Z</dcterms:modified>
</cp:coreProperties>
</file>