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3">
  <p:sldMasterIdLst>
    <p:sldMasterId id="2147483684" r:id="rId1"/>
  </p:sldMasterIdLst>
  <p:notesMasterIdLst>
    <p:notesMasterId r:id="rId58"/>
  </p:notesMasterIdLst>
  <p:sldIdLst>
    <p:sldId id="256" r:id="rId2"/>
    <p:sldId id="392" r:id="rId3"/>
    <p:sldId id="393" r:id="rId4"/>
    <p:sldId id="394" r:id="rId5"/>
    <p:sldId id="395" r:id="rId6"/>
    <p:sldId id="396" r:id="rId7"/>
    <p:sldId id="397" r:id="rId8"/>
    <p:sldId id="398" r:id="rId9"/>
    <p:sldId id="399" r:id="rId10"/>
    <p:sldId id="400" r:id="rId11"/>
    <p:sldId id="401" r:id="rId12"/>
    <p:sldId id="402" r:id="rId13"/>
    <p:sldId id="374" r:id="rId14"/>
    <p:sldId id="375" r:id="rId15"/>
    <p:sldId id="376" r:id="rId16"/>
    <p:sldId id="377" r:id="rId17"/>
    <p:sldId id="378" r:id="rId18"/>
    <p:sldId id="379" r:id="rId19"/>
    <p:sldId id="380" r:id="rId20"/>
    <p:sldId id="381" r:id="rId21"/>
    <p:sldId id="382" r:id="rId22"/>
    <p:sldId id="383" r:id="rId23"/>
    <p:sldId id="384" r:id="rId24"/>
    <p:sldId id="385" r:id="rId25"/>
    <p:sldId id="386" r:id="rId26"/>
    <p:sldId id="387" r:id="rId27"/>
    <p:sldId id="388" r:id="rId28"/>
    <p:sldId id="389" r:id="rId29"/>
    <p:sldId id="390" r:id="rId30"/>
    <p:sldId id="391" r:id="rId31"/>
    <p:sldId id="329" r:id="rId32"/>
    <p:sldId id="339" r:id="rId33"/>
    <p:sldId id="307" r:id="rId34"/>
    <p:sldId id="308" r:id="rId35"/>
    <p:sldId id="309" r:id="rId36"/>
    <p:sldId id="324" r:id="rId37"/>
    <p:sldId id="325" r:id="rId38"/>
    <p:sldId id="316" r:id="rId39"/>
    <p:sldId id="326" r:id="rId40"/>
    <p:sldId id="330" r:id="rId41"/>
    <p:sldId id="327" r:id="rId42"/>
    <p:sldId id="344" r:id="rId43"/>
    <p:sldId id="361" r:id="rId44"/>
    <p:sldId id="356" r:id="rId45"/>
    <p:sldId id="357" r:id="rId46"/>
    <p:sldId id="403" r:id="rId47"/>
    <p:sldId id="358" r:id="rId48"/>
    <p:sldId id="362" r:id="rId49"/>
    <p:sldId id="363" r:id="rId50"/>
    <p:sldId id="405" r:id="rId51"/>
    <p:sldId id="365" r:id="rId52"/>
    <p:sldId id="404" r:id="rId53"/>
    <p:sldId id="367" r:id="rId54"/>
    <p:sldId id="368" r:id="rId55"/>
    <p:sldId id="406" r:id="rId56"/>
    <p:sldId id="292" r:id="rId5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94" autoAdjust="0"/>
    <p:restoredTop sz="90941" autoAdjust="0"/>
  </p:normalViewPr>
  <p:slideViewPr>
    <p:cSldViewPr>
      <p:cViewPr varScale="1">
        <p:scale>
          <a:sx n="98" d="100"/>
          <a:sy n="98" d="100"/>
        </p:scale>
        <p:origin x="-33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E:\Documents\&#1055;&#1088;&#1072;&#1074;&#1086;&#1087;&#1088;&#1080;&#1084;&#1077;&#1085;&#1080;&#1090;%20&#1087;&#1088;&#1072;&#1082;&#1090;&#1080;&#1082;&#1072;\&#1050;&#1085;&#1080;&#1075;&#1072;1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1800" b="1" i="0" baseline="0"/>
              <a:t>Количество субъектов, включенных в план проверок в 2020 г. в сравнении с 2019 г., 2018г. </a:t>
            </a:r>
            <a:endParaRPr lang="ru-RU"/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'2019'!$B$3</c:f>
              <c:strCache>
                <c:ptCount val="1"/>
                <c:pt idx="0">
                  <c:v>2018</c:v>
                </c:pt>
              </c:strCache>
            </c:strRef>
          </c:tx>
          <c:dLbls>
            <c:showVal val="1"/>
          </c:dLbls>
          <c:cat>
            <c:strRef>
              <c:f>'2019'!$C$2:$H$2</c:f>
              <c:strCache>
                <c:ptCount val="6"/>
                <c:pt idx="0">
                  <c:v>Чрезвычайно высокий</c:v>
                </c:pt>
                <c:pt idx="1">
                  <c:v>Высокий </c:v>
                </c:pt>
                <c:pt idx="2">
                  <c:v>Значительный</c:v>
                </c:pt>
                <c:pt idx="3">
                  <c:v>Средний </c:v>
                </c:pt>
                <c:pt idx="4">
                  <c:v>Умеренный </c:v>
                </c:pt>
                <c:pt idx="5">
                  <c:v>Низкий</c:v>
                </c:pt>
              </c:strCache>
            </c:strRef>
          </c:cat>
          <c:val>
            <c:numRef>
              <c:f>'2019'!$C$3:$H$3</c:f>
              <c:numCache>
                <c:formatCode>General</c:formatCode>
                <c:ptCount val="6"/>
                <c:pt idx="0">
                  <c:v>10</c:v>
                </c:pt>
                <c:pt idx="1">
                  <c:v>39</c:v>
                </c:pt>
                <c:pt idx="2">
                  <c:v>33</c:v>
                </c:pt>
                <c:pt idx="3">
                  <c:v>42</c:v>
                </c:pt>
                <c:pt idx="4">
                  <c:v>1</c:v>
                </c:pt>
                <c:pt idx="5">
                  <c:v>0</c:v>
                </c:pt>
              </c:numCache>
            </c:numRef>
          </c:val>
        </c:ser>
        <c:ser>
          <c:idx val="1"/>
          <c:order val="1"/>
          <c:tx>
            <c:strRef>
              <c:f>'2019'!$B$4</c:f>
              <c:strCache>
                <c:ptCount val="1"/>
                <c:pt idx="0">
                  <c:v>2019</c:v>
                </c:pt>
              </c:strCache>
            </c:strRef>
          </c:tx>
          <c:dLbls>
            <c:showVal val="1"/>
          </c:dLbls>
          <c:cat>
            <c:strRef>
              <c:f>'2019'!$C$2:$H$2</c:f>
              <c:strCache>
                <c:ptCount val="6"/>
                <c:pt idx="0">
                  <c:v>Чрезвычайно высокий</c:v>
                </c:pt>
                <c:pt idx="1">
                  <c:v>Высокий </c:v>
                </c:pt>
                <c:pt idx="2">
                  <c:v>Значительный</c:v>
                </c:pt>
                <c:pt idx="3">
                  <c:v>Средний </c:v>
                </c:pt>
                <c:pt idx="4">
                  <c:v>Умеренный </c:v>
                </c:pt>
                <c:pt idx="5">
                  <c:v>Низкий</c:v>
                </c:pt>
              </c:strCache>
            </c:strRef>
          </c:cat>
          <c:val>
            <c:numRef>
              <c:f>'2019'!$C$4:$H$4</c:f>
              <c:numCache>
                <c:formatCode>General</c:formatCode>
                <c:ptCount val="6"/>
                <c:pt idx="0">
                  <c:v>10</c:v>
                </c:pt>
                <c:pt idx="1">
                  <c:v>24</c:v>
                </c:pt>
                <c:pt idx="2">
                  <c:v>37</c:v>
                </c:pt>
                <c:pt idx="3">
                  <c:v>56</c:v>
                </c:pt>
                <c:pt idx="4">
                  <c:v>8</c:v>
                </c:pt>
                <c:pt idx="5">
                  <c:v>0</c:v>
                </c:pt>
              </c:numCache>
            </c:numRef>
          </c:val>
        </c:ser>
        <c:ser>
          <c:idx val="2"/>
          <c:order val="2"/>
          <c:tx>
            <c:strRef>
              <c:f>'2019'!$B$5</c:f>
              <c:strCache>
                <c:ptCount val="1"/>
                <c:pt idx="0">
                  <c:v>2020</c:v>
                </c:pt>
              </c:strCache>
            </c:strRef>
          </c:tx>
          <c:dLbls>
            <c:showVal val="1"/>
          </c:dLbls>
          <c:cat>
            <c:strRef>
              <c:f>'2019'!$C$2:$H$2</c:f>
              <c:strCache>
                <c:ptCount val="6"/>
                <c:pt idx="0">
                  <c:v>Чрезвычайно высокий</c:v>
                </c:pt>
                <c:pt idx="1">
                  <c:v>Высокий </c:v>
                </c:pt>
                <c:pt idx="2">
                  <c:v>Значительный</c:v>
                </c:pt>
                <c:pt idx="3">
                  <c:v>Средний </c:v>
                </c:pt>
                <c:pt idx="4">
                  <c:v>Умеренный </c:v>
                </c:pt>
                <c:pt idx="5">
                  <c:v>Низкий</c:v>
                </c:pt>
              </c:strCache>
            </c:strRef>
          </c:cat>
          <c:val>
            <c:numRef>
              <c:f>'2019'!$C$5:$H$5</c:f>
              <c:numCache>
                <c:formatCode>General</c:formatCode>
                <c:ptCount val="6"/>
                <c:pt idx="0">
                  <c:v>1</c:v>
                </c:pt>
                <c:pt idx="1">
                  <c:v>3</c:v>
                </c:pt>
                <c:pt idx="2">
                  <c:v>4</c:v>
                </c:pt>
                <c:pt idx="3">
                  <c:v>6</c:v>
                </c:pt>
                <c:pt idx="4">
                  <c:v>0</c:v>
                </c:pt>
                <c:pt idx="5">
                  <c:v>0</c:v>
                </c:pt>
              </c:numCache>
            </c:numRef>
          </c:val>
        </c:ser>
        <c:axId val="83256832"/>
        <c:axId val="83258368"/>
      </c:barChart>
      <c:catAx>
        <c:axId val="83256832"/>
        <c:scaling>
          <c:orientation val="minMax"/>
        </c:scaling>
        <c:axPos val="b"/>
        <c:majorTickMark val="none"/>
        <c:tickLblPos val="nextTo"/>
        <c:crossAx val="83258368"/>
        <c:crosses val="autoZero"/>
        <c:auto val="1"/>
        <c:lblAlgn val="ctr"/>
        <c:lblOffset val="100"/>
      </c:catAx>
      <c:valAx>
        <c:axId val="83258368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crossAx val="83256832"/>
        <c:crosses val="autoZero"/>
        <c:crossBetween val="between"/>
      </c:valAx>
    </c:plotArea>
    <c:legend>
      <c:legendPos val="b"/>
      <c:layout/>
    </c:legend>
    <c:plotVisOnly val="1"/>
  </c:chart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A009A6-EF38-4D80-B4B6-9446C4E09241}" type="datetimeFigureOut">
              <a:rPr lang="ru-RU" smtClean="0"/>
              <a:pPr/>
              <a:t>06.04.2021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955B54-69B4-47EB-9C9B-A5C48357D89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955B54-69B4-47EB-9C9B-A5C48357D89E}" type="slidenum">
              <a:rPr lang="ru-RU" smtClean="0"/>
              <a:pPr/>
              <a:t>33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C62CA980-5425-46F3-961A-A41C676731F7}" type="datetimeFigureOut">
              <a:rPr lang="ru-RU" smtClean="0"/>
              <a:pPr/>
              <a:t>06.04.2021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85596C8-469B-497C-95E9-955C43035F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62CA980-5425-46F3-961A-A41C676731F7}" type="datetimeFigureOut">
              <a:rPr lang="ru-RU" smtClean="0"/>
              <a:pPr/>
              <a:t>06.04.2021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5596C8-469B-497C-95E9-955C43035F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62CA980-5425-46F3-961A-A41C676731F7}" type="datetimeFigureOut">
              <a:rPr lang="ru-RU" smtClean="0"/>
              <a:pPr/>
              <a:t>06.04.2021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5596C8-469B-497C-95E9-955C43035F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62CA980-5425-46F3-961A-A41C676731F7}" type="datetimeFigureOut">
              <a:rPr lang="ru-RU" smtClean="0"/>
              <a:pPr/>
              <a:t>06.04.2021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5596C8-469B-497C-95E9-955C43035F7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62CA980-5425-46F3-961A-A41C676731F7}" type="datetimeFigureOut">
              <a:rPr lang="ru-RU" smtClean="0"/>
              <a:pPr/>
              <a:t>06.04.2021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5596C8-469B-497C-95E9-955C43035F7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62CA980-5425-46F3-961A-A41C676731F7}" type="datetimeFigureOut">
              <a:rPr lang="ru-RU" smtClean="0"/>
              <a:pPr/>
              <a:t>06.04.2021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5596C8-469B-497C-95E9-955C43035F7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62CA980-5425-46F3-961A-A41C676731F7}" type="datetimeFigureOut">
              <a:rPr lang="ru-RU" smtClean="0"/>
              <a:pPr/>
              <a:t>06.04.2021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5596C8-469B-497C-95E9-955C43035F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62CA980-5425-46F3-961A-A41C676731F7}" type="datetimeFigureOut">
              <a:rPr lang="ru-RU" smtClean="0"/>
              <a:pPr/>
              <a:t>06.04.2021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5596C8-469B-497C-95E9-955C43035F7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62CA980-5425-46F3-961A-A41C676731F7}" type="datetimeFigureOut">
              <a:rPr lang="ru-RU" smtClean="0"/>
              <a:pPr/>
              <a:t>06.04.2021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5596C8-469B-497C-95E9-955C43035F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C62CA980-5425-46F3-961A-A41C676731F7}" type="datetimeFigureOut">
              <a:rPr lang="ru-RU" smtClean="0"/>
              <a:pPr/>
              <a:t>06.04.2021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5596C8-469B-497C-95E9-955C43035F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C62CA980-5425-46F3-961A-A41C676731F7}" type="datetimeFigureOut">
              <a:rPr lang="ru-RU" smtClean="0"/>
              <a:pPr/>
              <a:t>06.04.2021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85596C8-469B-497C-95E9-955C43035F7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C62CA980-5425-46F3-961A-A41C676731F7}" type="datetimeFigureOut">
              <a:rPr lang="ru-RU" smtClean="0"/>
              <a:pPr/>
              <a:t>06.04.2021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85596C8-469B-497C-95E9-955C43035F7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garantf1://71172350.0/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login.consultant.ru/link/?rnd=DABF32E53F1B2A34A55C31AE6998BD7B&amp;req=doc&amp;base=LAW&amp;n=101352&amp;REFFIELD=134&amp;REFDST=101224&amp;REFDOC=378145&amp;REFBASE=LAW&amp;stat=refcode=19694;index=1994&amp;date=30.03.2021&amp;demo=2" TargetMode="External"/><Relationship Id="rId2" Type="http://schemas.openxmlformats.org/officeDocument/2006/relationships/hyperlink" Target="https://login.consultant.ru/link/?rnd=DABF32E53F1B2A34A55C31AE6998BD7B&amp;req=doc&amp;base=OTN&amp;n=12912&amp;REFFIELD=134&amp;REFDST=101223&amp;REFDOC=378145&amp;REFBASE=LAW&amp;stat=refcode=19694;index=1991&amp;date=30.03.2021&amp;demo=2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login.consultant.ru/link/?rnd=DABF32E53F1B2A34A55C31AE6998BD7B&amp;req=doc&amp;base=LAW&amp;n=314536&amp;REFFIELD=134&amp;REFDST=101221&amp;REFDOC=378145&amp;REFBASE=LAW&amp;stat=refcode=19694;index=1985&amp;date=30.03.2021&amp;demo=2" TargetMode="Externa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s://login.consultant.ru/link/?rnd=DABF32E53F1B2A34A55C31AE6998BD7B&amp;req=doc&amp;base=LAW&amp;n=33101&amp;dst=100057&amp;fld=134&amp;REFFIELD=134&amp;REFDST=101235&amp;REFDOC=378145&amp;REFBASE=LAW&amp;stat=refcode=19694;dstident=100057;index=2027&amp;date=30.03.2021&amp;demo=2" TargetMode="External"/><Relationship Id="rId3" Type="http://schemas.openxmlformats.org/officeDocument/2006/relationships/hyperlink" Target="https://login.consultant.ru/link/?rnd=DABF32E53F1B2A34A55C31AE6998BD7B&amp;req=doc&amp;base=LAW&amp;n=101427&amp;REFFIELD=134&amp;REFDST=101226&amp;REFDOC=378145&amp;REFBASE=LAW&amp;stat=refcode=19694;index=2000&amp;date=30.03.2021&amp;demo=2" TargetMode="External"/><Relationship Id="rId7" Type="http://schemas.openxmlformats.org/officeDocument/2006/relationships/hyperlink" Target="https://login.consultant.ru/link/?rnd=DABF32E53F1B2A34A55C31AE6998BD7B&amp;req=doc&amp;base=LAW&amp;n=33101&amp;dst=100053&amp;fld=134&amp;REFFIELD=134&amp;REFDST=101235&amp;REFDOC=378145&amp;REFBASE=LAW&amp;stat=refcode=19694;dstident=100053;index=2027&amp;date=30.03.2021&amp;demo=2" TargetMode="External"/><Relationship Id="rId12" Type="http://schemas.openxmlformats.org/officeDocument/2006/relationships/hyperlink" Target="https://login.consultant.ru/link/?rnd=C0D86538377519BD8C75676DFE467FFB&amp;req=doc&amp;base=OTN&amp;n=12524&amp;REFFIELD=134&amp;REFDST=101410&amp;REFDOC=378145&amp;REFBASE=LAW&amp;stat=refcode=19694;index=2543&amp;date=30.03.2021&amp;demo=2" TargetMode="External"/><Relationship Id="rId2" Type="http://schemas.openxmlformats.org/officeDocument/2006/relationships/hyperlink" Target="https://login.consultant.ru/link/?rnd=DABF32E53F1B2A34A55C31AE6998BD7B&amp;req=doc&amp;base=LAW&amp;n=93768&amp;REFFIELD=134&amp;REFDST=101225&amp;REFDOC=378145&amp;REFBASE=LAW&amp;stat=refcode=19694;index=1997&amp;date=30.03.2021&amp;demo=2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login.consultant.ru/link/?rnd=DABF32E53F1B2A34A55C31AE6998BD7B&amp;req=doc&amp;base=LAW&amp;n=33101&amp;dst=100043&amp;fld=134&amp;REFFIELD=134&amp;REFDST=101235&amp;REFDOC=378145&amp;REFBASE=LAW&amp;stat=refcode=19694;dstident=100043;index=2027&amp;date=30.03.2021&amp;demo=2" TargetMode="External"/><Relationship Id="rId11" Type="http://schemas.openxmlformats.org/officeDocument/2006/relationships/hyperlink" Target="https://login.consultant.ru/link/?rnd=DABF32E53F1B2A34A55C31AE6998BD7B&amp;req=doc&amp;base=LAW&amp;n=93847&amp;REFFIELD=134&amp;REFDST=101228&amp;REFDOC=378145&amp;REFBASE=LAW&amp;stat=refcode=19694;index=2006&amp;date=30.03.2021&amp;demo=2" TargetMode="External"/><Relationship Id="rId5" Type="http://schemas.openxmlformats.org/officeDocument/2006/relationships/hyperlink" Target="https://login.consultant.ru/link/?rnd=DABF32E53F1B2A34A55C31AE6998BD7B&amp;req=doc&amp;base=LAW&amp;n=33101&amp;dst=100033&amp;fld=134&amp;REFFIELD=134&amp;REFDST=101235&amp;REFDOC=378145&amp;REFBASE=LAW&amp;stat=refcode=19694;dstident=100033;index=2027&amp;date=30.03.2021&amp;demo=2" TargetMode="External"/><Relationship Id="rId10" Type="http://schemas.openxmlformats.org/officeDocument/2006/relationships/hyperlink" Target="https://login.consultant.ru/link/?rnd=DABF32E53F1B2A34A55C31AE6998BD7B&amp;req=doc&amp;base=OTN&amp;n=12861&amp;REFFIELD=134&amp;REFDST=101231&amp;REFDOC=378145&amp;REFBASE=LAW&amp;stat=refcode=19694;index=2015&amp;date=30.03.2021&amp;demo=2" TargetMode="External"/><Relationship Id="rId4" Type="http://schemas.openxmlformats.org/officeDocument/2006/relationships/hyperlink" Target="https://login.consultant.ru/link/?rnd=DABF32E53F1B2A34A55C31AE6998BD7B&amp;req=doc&amp;base=LAW&amp;n=33101&amp;dst=100025&amp;fld=134&amp;REFFIELD=134&amp;REFDST=101235&amp;REFDOC=378145&amp;REFBASE=LAW&amp;stat=refcode=19694;dstident=100025;index=2027&amp;date=30.03.2021&amp;demo=2" TargetMode="External"/><Relationship Id="rId9" Type="http://schemas.openxmlformats.org/officeDocument/2006/relationships/hyperlink" Target="https://login.consultant.ru/link/?rnd=DABF32E53F1B2A34A55C31AE6998BD7B&amp;req=doc&amp;base=LAW&amp;n=103805&amp;REFFIELD=134&amp;REFDST=101227&amp;REFDOC=378145&amp;REFBASE=LAW&amp;stat=refcode=19694;index=2003&amp;date=30.03.2021&amp;demo=2" TargetMode="Externa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s://login.consultant.ru/link/?rnd=7A12AFE2AF7F906EC90935ED4AAFCE2F&amp;req=doc&amp;base=LAW&amp;n=74425&amp;dst=100081&amp;fld=134&amp;REFFIELD=134&amp;REFDST=101256&amp;REFDOC=378145&amp;REFBASE=LAW&amp;stat=refcode=19694;dstident=100081;index=2088&amp;date=30.03.2021&amp;demo=2" TargetMode="External"/><Relationship Id="rId3" Type="http://schemas.openxmlformats.org/officeDocument/2006/relationships/hyperlink" Target="https://login.consultant.ru/link/?rnd=DABF32E53F1B2A34A55C31AE6998BD7B&amp;req=doc&amp;base=LAW&amp;n=41563&amp;dst=100063&amp;fld=134&amp;REFFIELD=134&amp;REFDST=101241&amp;REFDOC=378145&amp;REFBASE=LAW&amp;stat=refcode=19694;dstident=100063;index=2043&amp;date=30.03.2021&amp;demo=2" TargetMode="External"/><Relationship Id="rId7" Type="http://schemas.openxmlformats.org/officeDocument/2006/relationships/hyperlink" Target="https://login.consultant.ru/link/?rnd=7A12AFE2AF7F906EC90935ED4AAFCE2F&amp;req=doc&amp;base=LAW&amp;n=74425&amp;dst=100076&amp;fld=134&amp;REFFIELD=134&amp;REFDST=101256&amp;REFDOC=378145&amp;REFBASE=LAW&amp;stat=refcode=19694;dstident=100076;index=2088&amp;date=30.03.2021&amp;demo=2" TargetMode="External"/><Relationship Id="rId2" Type="http://schemas.openxmlformats.org/officeDocument/2006/relationships/hyperlink" Target="https://login.consultant.ru/link/?rnd=DABF32E53F1B2A34A55C31AE6998BD7B&amp;req=doc&amp;base=LAW&amp;n=100650&amp;REFFIELD=134&amp;REFDST=101229&amp;REFDOC=378145&amp;REFBASE=LAW&amp;stat=refcode=19694;index=2009&amp;date=30.03.2021&amp;demo=2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login.consultant.ru/link/?rnd=DABF32E53F1B2A34A55C31AE6998BD7B&amp;req=doc&amp;base=LAW&amp;n=93848&amp;REFFIELD=134&amp;REFDST=101230&amp;REFDOC=378145&amp;REFBASE=LAW&amp;stat=refcode=19694;index=2012&amp;date=30.03.2021&amp;demo=2" TargetMode="External"/><Relationship Id="rId11" Type="http://schemas.openxmlformats.org/officeDocument/2006/relationships/hyperlink" Target="https://login.consultant.ru/link/?rnd=DABF32E53F1B2A34A55C31AE6998BD7B&amp;req=doc&amp;base=LAW&amp;n=98117&amp;REFFIELD=134&amp;REFDST=101232&amp;REFDOC=378145&amp;REFBASE=LAW&amp;stat=refcode=19694;index=2018&amp;date=30.03.2021&amp;demo=2" TargetMode="External"/><Relationship Id="rId5" Type="http://schemas.openxmlformats.org/officeDocument/2006/relationships/hyperlink" Target="https://login.consultant.ru/link/?rnd=C0D86538377519BD8C75676DFE467FFB&amp;req=doc&amp;base=LAW&amp;n=90699&amp;REFFIELD=134&amp;REFDST=101411&amp;REFDOC=378145&amp;REFBASE=LAW&amp;stat=refcode=19694;index=2544&amp;date=30.03.2021&amp;demo=2" TargetMode="External"/><Relationship Id="rId10" Type="http://schemas.openxmlformats.org/officeDocument/2006/relationships/hyperlink" Target="https://login.consultant.ru/link/?rnd=7A12AFE2AF7F906EC90935ED4AAFCE2F&amp;req=doc&amp;base=LAW&amp;n=74425&amp;dst=100087&amp;fld=134&amp;REFFIELD=134&amp;REFDST=101256&amp;REFDOC=378145&amp;REFBASE=LAW&amp;stat=refcode=19694;dstident=100087;index=2088&amp;date=30.03.2021&amp;demo=2" TargetMode="External"/><Relationship Id="rId4" Type="http://schemas.openxmlformats.org/officeDocument/2006/relationships/hyperlink" Target="https://login.consultant.ru/link/?rnd=DABF32E53F1B2A34A55C31AE6998BD7B&amp;req=doc&amp;base=LAW&amp;n=41563&amp;dst=100072&amp;fld=134&amp;REFFIELD=134&amp;REFDST=101241&amp;REFDOC=378145&amp;REFBASE=LAW&amp;stat=refcode=19694;dstident=100072;index=2043&amp;date=30.03.2021&amp;demo=2" TargetMode="External"/><Relationship Id="rId9" Type="http://schemas.openxmlformats.org/officeDocument/2006/relationships/hyperlink" Target="https://login.consultant.ru/link/?rnd=7A12AFE2AF7F906EC90935ED4AAFCE2F&amp;req=doc&amp;base=LAW&amp;n=74425&amp;dst=9&amp;fld=134&amp;REFFIELD=134&amp;REFDST=101256&amp;REFDOC=378145&amp;REFBASE=LAW&amp;stat=refcode=19694;dstident=9;index=2088&amp;date=30.03.2021&amp;demo=2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nkprom.ru/upload/prikazy/1-03082020.pdf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s://login.consultant.ru/link/?rnd=F325472C0CDF49C88A28877630BAEE7C&amp;req=doc&amp;base=OTN&amp;n=11073&amp;REFFIELD=134&amp;REFDST=101258&amp;REFDOC=378145&amp;REFBASE=LAW&amp;stat=refcode=19694;index=2094&amp;date=30.03.2021&amp;demo=2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login.consultant.ru/link/?rnd=F325472C0CDF49C88A28877630BAEE7C&amp;req=doc&amp;base=LAW&amp;n=47061&amp;REFFIELD=134&amp;REFDST=101260&amp;REFDOC=378145&amp;REFBASE=LAW&amp;stat=refcode=19694;index=2100&amp;date=30.03.2021&amp;demo=2" TargetMode="External"/><Relationship Id="rId2" Type="http://schemas.openxmlformats.org/officeDocument/2006/relationships/hyperlink" Target="https://login.consultant.ru/link/?rnd=F325472C0CDF49C88A28877630BAEE7C&amp;req=doc&amp;base=OTN&amp;n=11072&amp;REFFIELD=134&amp;REFDST=101259&amp;REFDOC=378145&amp;REFBASE=LAW&amp;stat=refcode=19694;index=2097&amp;date=30.03.2021&amp;demo=2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login.consultant.ru/link/?rnd=F325472C0CDF49C88A28877630BAEE7C&amp;req=doc&amp;base=LAW&amp;n=47062&amp;REFFIELD=134&amp;REFDST=101261&amp;REFDOC=378145&amp;REFBASE=LAW&amp;stat=refcode=19694;index=2103&amp;date=30.03.2021&amp;demo=2" TargetMode="Externa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s://login.consultant.ru/link/?rnd=C0D86538377519BD8C75676DFE467FFB&amp;req=doc&amp;base=LAW&amp;n=368585&amp;REFFIELD=134&amp;REFDST=101455&amp;REFDOC=378145&amp;REFBASE=LAW&amp;stat=refcode=19694;index=2626&amp;date=30.03.2021&amp;demo=2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s://login.consultant.ru/link/?rnd=C0D86538377519BD8C75676DFE467FFB&amp;req=doc&amp;base=LAW&amp;n=101397&amp;REFFIELD=134&amp;REFDST=101409&amp;REFDOC=378145&amp;REFBASE=LAW&amp;stat=refcode=19694;index=2542&amp;date=30.03.2021&amp;demo=2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hyperlink" Target="http://fmbaros.ru/Files/GetFile?fileid=6b6fa903-50e5-4747-a4b3-b04a90073f45" TargetMode="Externa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np.ru/law/2020/07/31/federalnyy-zakon-247-fz.html" TargetMode="External"/><Relationship Id="rId2" Type="http://schemas.openxmlformats.org/officeDocument/2006/relationships/hyperlink" Target="https://nkprom.ru/upload/prikazy/2-03082020.pdf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332656"/>
            <a:ext cx="7772400" cy="331236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Межрегиональное управление №50 ФМБА России</a:t>
            </a:r>
            <a:br>
              <a:rPr lang="ru-RU" sz="2400" b="1" dirty="0" smtClean="0">
                <a:solidFill>
                  <a:srgbClr val="7030A0"/>
                </a:solidFill>
              </a:rPr>
            </a:b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2400" b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    </a:t>
            </a:r>
            <a:r>
              <a:rPr lang="ru-RU" sz="2400" b="1" dirty="0" smtClean="0">
                <a:solidFill>
                  <a:srgbClr val="FF0000"/>
                </a:solidFill>
              </a:rPr>
              <a:t>Правоприменительная практика </a:t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>             контрольно-надзорной деятельности </a:t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>Межрегионального управления №50 ФМБА России</a:t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>             за 2020 год. </a:t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>           Публичные обсуждения.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7664" y="3717032"/>
            <a:ext cx="6400800" cy="2952328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Руководитель Межрегионального управления №50 ФМБА России                                    Игнатьева Ирина Александровна</a:t>
            </a:r>
          </a:p>
          <a:p>
            <a:endParaRPr lang="ru-RU" sz="2400" b="1" dirty="0">
              <a:solidFill>
                <a:schemeClr val="tx2">
                  <a:lumMod val="75000"/>
                </a:schemeClr>
              </a:solidFill>
            </a:endParaRPr>
          </a:p>
          <a:p>
            <a:endParaRPr lang="ru-RU" sz="2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r>
              <a:rPr lang="ru-RU" sz="1800" b="1" dirty="0" smtClean="0">
                <a:solidFill>
                  <a:schemeClr val="accent2">
                    <a:lumMod val="75000"/>
                  </a:schemeClr>
                </a:solidFill>
              </a:rPr>
              <a:t>ЗАТО Саров, 2021 год</a:t>
            </a:r>
          </a:p>
          <a:p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	</a:t>
            </a:r>
            <a:endParaRPr lang="ru-RU" sz="2400" b="1" dirty="0">
              <a:solidFill>
                <a:schemeClr val="tx2">
                  <a:lumMod val="75000"/>
                </a:schemeClr>
              </a:solidFill>
            </a:endParaRPr>
          </a:p>
          <a:p>
            <a:endParaRPr lang="ru-RU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advClick="0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746643"/>
          </a:xfrm>
        </p:spPr>
        <p:txBody>
          <a:bodyPr>
            <a:normAutofit fontScale="40000" lnSpcReduction="20000"/>
          </a:bodyPr>
          <a:lstStyle/>
          <a:p>
            <a:pPr>
              <a:buNone/>
            </a:pPr>
            <a:r>
              <a:rPr lang="ru-RU" sz="4000" dirty="0" smtClean="0"/>
              <a:t>2.«Правила ведения единой базы данных по осуществлению мероприятий, связанных с обеспечением безопасности донорской крови ее компонентов, развитием, организацией и пропагандой донорства крови и ее компонентов», утв. Постановлением Правительства Российской Федерации от 05.08.2013 №667.</a:t>
            </a:r>
          </a:p>
          <a:p>
            <a:pPr>
              <a:buNone/>
            </a:pPr>
            <a:r>
              <a:rPr lang="ru-RU" sz="4000" dirty="0" smtClean="0"/>
              <a:t>3.«Правила осуществления безвозмездной передачи донорской крови и (или) ее компонентов организациями, входящими в службу крови», утв. Постановлением Правительства Российской Федерации от 12.04.2013 №332.</a:t>
            </a:r>
          </a:p>
          <a:p>
            <a:pPr>
              <a:buNone/>
            </a:pPr>
            <a:r>
              <a:rPr lang="ru-RU" sz="4000" dirty="0" smtClean="0"/>
              <a:t>4.«Правила обеспечения медицинских, образовательных, научных и иных организаций донорской кровью и (или) ее компонентами в иных целях, кроме клинического использования», утв. Постановлением Правительства Российской Федерации от 12.04.2013 №331.</a:t>
            </a:r>
          </a:p>
          <a:p>
            <a:pPr>
              <a:buNone/>
            </a:pPr>
            <a:r>
              <a:rPr lang="ru-RU" sz="4000" b="1" dirty="0" smtClean="0"/>
              <a:t>5. </a:t>
            </a:r>
            <a:r>
              <a:rPr lang="ru-RU" sz="4000" b="1" u="sng" dirty="0" smtClean="0">
                <a:hlinkClick r:id="rId2"/>
              </a:rPr>
              <a:t>"Порядок и срок рассмотрения заявки на донорскую кровь и (или) ее компоненты, порядка и срока вынесения решения (распорядительного акта) о безвозмездной передаче донорской крови и (или) ее компонентов, а также формы акта безвозмездной передачи донорской крови и (или) ее компонентов"</a:t>
            </a:r>
            <a:r>
              <a:rPr lang="ru-RU" sz="4000" b="1" dirty="0" smtClean="0"/>
              <a:t>, утв. Приказом Министерства здравоохранения Российской Федерации от 30 октября 2015 г. N 772н.</a:t>
            </a:r>
          </a:p>
          <a:p>
            <a:pPr>
              <a:buNone/>
            </a:pPr>
            <a:r>
              <a:rPr lang="ru-RU" sz="4000" dirty="0" smtClean="0"/>
              <a:t>6. «Норматив запаса донорской крови и (или) ее компонентов, а также порядок его формирования и расходования», утв. Приказом</a:t>
            </a:r>
            <a:r>
              <a:rPr lang="ru-RU" sz="4000" b="1" dirty="0" smtClean="0"/>
              <a:t> </a:t>
            </a:r>
            <a:r>
              <a:rPr lang="ru-RU" sz="4000" dirty="0" smtClean="0"/>
              <a:t>Министерства здравоохранения Российской Федерации от 19.07.2013 № 478н.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818651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sz="2800" b="1" i="1" dirty="0" smtClean="0"/>
              <a:t>Документы, включенные в перечень НПА, на которые не распространяется требование об отмене с 1 Документы, вступившие в силу с 01.01.2021 г.  </a:t>
            </a:r>
            <a:r>
              <a:rPr lang="ru-RU" sz="2800" dirty="0" smtClean="0"/>
              <a:t>(действуют до 01.01.2027г.)</a:t>
            </a:r>
          </a:p>
          <a:p>
            <a:pPr>
              <a:buNone/>
            </a:pPr>
            <a:r>
              <a:rPr lang="ru-RU" sz="2800" dirty="0" smtClean="0"/>
              <a:t>1.Приказ Министерства здравоохранения Российской Федерации от 20.10.2020 № 1128н  «О порядке представления информации о</a:t>
            </a:r>
            <a:r>
              <a:rPr lang="en-US" sz="2800" dirty="0" smtClean="0"/>
              <a:t> </a:t>
            </a:r>
            <a:r>
              <a:rPr lang="ru-RU" sz="2800" dirty="0" smtClean="0"/>
              <a:t>реакциях и об осложнениях, возникших у реципиентов в связи с трансфузией (переливанием) донорской крови и (или) ее компонентов, в уполномоченный федеральный орган исполнительной власти, осуществляющий функции по организации деятельности службы крови».</a:t>
            </a:r>
          </a:p>
          <a:p>
            <a:pPr>
              <a:buNone/>
            </a:pPr>
            <a:r>
              <a:rPr lang="ru-RU" sz="2800" dirty="0" smtClean="0"/>
              <a:t>2. Приказ Министерства здравоохранения Российской Федерации от 20.10.2020 № 1134н  «Об утверждении порядка медицинского обследования реципиента, проведения проб на индивидуальную совместимость, включая биологическую пробу, при трансфузии донорской крови и (или) ее компонентов».</a:t>
            </a:r>
          </a:p>
          <a:p>
            <a:pPr>
              <a:buNone/>
            </a:pPr>
            <a:r>
              <a:rPr lang="ru-RU" sz="2800" dirty="0" smtClean="0"/>
              <a:t>3. Приказ Министерства здравоохранения Российской Федерации от 22.10.2020 № 1138н  «Об утверждении формы статистического учета и отчетности №64 «Сведения о заготовке, хранении, транспортировке и клиническом использовании донорской крови и (или) ее компонентов» и порядка ее заполнения».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818651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sz="2400" dirty="0" smtClean="0"/>
              <a:t>4. Приказ Министерства здравоохранения Российской Федерации от 26.10.2020 № 1148н  «Об утверждении требований к организации системы безопасности деятельности субъектов обращения донорской крови и (или) ее компонентов при заготовке, хранении, транспортировке и клиническом использовании  донорской крови и (или) ее компонентов».</a:t>
            </a:r>
          </a:p>
          <a:p>
            <a:pPr>
              <a:buNone/>
            </a:pPr>
            <a:r>
              <a:rPr lang="ru-RU" sz="2400" dirty="0" smtClean="0"/>
              <a:t>5. Приказ Министерства здравоохранения Российской Федерации от 27.10.2020 № 1157н  «Об утверждении унифицированных форм медицинской документации, в том числе электронных документов, связанных с донорством крови и (или) ее компонентами и клиническом использовании донорской крови и (или) ее компонентов, и порядков их заполнения».</a:t>
            </a:r>
          </a:p>
          <a:p>
            <a:pPr>
              <a:buNone/>
            </a:pPr>
            <a:r>
              <a:rPr lang="ru-RU" sz="2400" dirty="0" smtClean="0"/>
              <a:t>6. Приказ Министерства здравоохранения Российской от 28.10.2020 № 1166н  «Об утверждении порядка прохождения донорами медицинского обследования и перечня медицинских противопоказаний (временных и постоянных) для сдачи крови и (или) ее компонентов и сроков отвода, которому подлежит лицо при наличии временных медицинских показаний, от донорства крови и (или) ее компонентов».</a:t>
            </a:r>
          </a:p>
          <a:p>
            <a:pPr>
              <a:buNone/>
            </a:pPr>
            <a:r>
              <a:rPr lang="ru-RU" sz="2400" dirty="0" smtClean="0"/>
              <a:t>7. Приказ Министерства здравоохранения Российской  от 28.10.2020 № 1167н «Об утверждении требований к организации деятельности субъектов обращения донорской крови и (или) ее компонентов по заготовке, хранению, транспортировке донорской крови и (или) ее компонентов, включая штатные нормативы и стандарт оснащения».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2852738"/>
          <a:ext cx="8229600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НПА, прекратившие действие с 01.03.2021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НПА, действующие до 01.09.2021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НПА, действующие до 01.01.2022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НПА, продолжающие свое действие, срок действия не определен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"</a:t>
                      </a:r>
                      <a:r>
                        <a:rPr lang="ru-RU" sz="1200" u="sng" dirty="0" err="1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2"/>
                        </a:rPr>
                        <a:t>СанПиН</a:t>
                      </a:r>
                      <a:r>
                        <a:rPr lang="ru-RU" sz="1200" u="sng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2"/>
                        </a:rPr>
                        <a:t> 2.2.4.0-95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 "Гигиенические требования при работе в условиях воздействия постоянных магнитных полей"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Постановление Государственного комитета санитарно-эпидемиологического надзора Российской Федерации от 28 августа 1995 г. N 14 "</a:t>
                      </a:r>
                      <a:r>
                        <a:rPr lang="ru-RU" sz="1200" u="sng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3"/>
                        </a:rPr>
                        <a:t>Порядок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 учета, хранения, передачи и транспортирования микроорганизмов I - IV групп патогенности"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u="sng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4"/>
                        </a:rPr>
                        <a:t>Постановление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 Правительства Российской Федерации от 3 марта 2018 г. N 222 "Об утверждении Правил установления санитарно-защитных зон и использования земельных участков, расположенных в границах санитарно-защитных зон"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СП 2.2.1.2513-09 Гигиенические требования к размещению, проектированию, строительству, эксплуатации и перепрофилированию объектов по уничтожению химического оружия, реконструкции зданий и сооружений и выводу из эксплуатации объектов по хранению химического оружия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</p:spPr>
        <p:txBody>
          <a:bodyPr>
            <a:normAutofit fontScale="90000"/>
          </a:bodyPr>
          <a:lstStyle/>
          <a:p>
            <a:r>
              <a:rPr lang="ru-RU" sz="1800" dirty="0" smtClean="0">
                <a:solidFill>
                  <a:srgbClr val="FF0000"/>
                </a:solidFill>
                <a:effectLst/>
              </a:rPr>
              <a:t/>
            </a:r>
            <a:br>
              <a:rPr lang="ru-RU" sz="1800" dirty="0" smtClean="0">
                <a:solidFill>
                  <a:srgbClr val="FF0000"/>
                </a:solidFill>
                <a:effectLst/>
              </a:rPr>
            </a:br>
            <a:r>
              <a:rPr lang="en-US" sz="1800" dirty="0" smtClean="0">
                <a:solidFill>
                  <a:srgbClr val="FF0000"/>
                </a:solidFill>
                <a:effectLst/>
              </a:rPr>
              <a:t>II</a:t>
            </a:r>
            <a:r>
              <a:rPr lang="ru-RU" sz="1800" dirty="0" smtClean="0">
                <a:solidFill>
                  <a:srgbClr val="FF0000"/>
                </a:solidFill>
                <a:effectLst/>
              </a:rPr>
              <a:t>.Перечень нормативно-правовых актов в области санитарно-эпидемиологического надзора, утративших силу и действующих в 2021 году в соответствии с Постановлением Правительства РФ от 31.12.2020 N 2467 </a:t>
            </a:r>
            <a:br>
              <a:rPr lang="ru-RU" sz="1800" dirty="0" smtClean="0">
                <a:solidFill>
                  <a:srgbClr val="FF0000"/>
                </a:solidFill>
                <a:effectLst/>
              </a:rPr>
            </a:br>
            <a:r>
              <a:rPr lang="ru-RU" sz="1800" dirty="0" smtClean="0">
                <a:solidFill>
                  <a:srgbClr val="FF0000"/>
                </a:solidFill>
                <a:effectLst/>
              </a:rPr>
              <a:t> (ред. от 26.02.2021) "Об утверждении перечня нормативных правовых актов и групп нормативных правовых актов Правительства Российской Федерации, нормативных правовых актов, отдельных положений нормативных правовых актов и групп нормативных правовых актов федеральных органов исполнительной власти, правовых актов, отдельных положений правовых актов, групп правовых актов исполнительных и распорядительных органов государственной власти РСФСР и Союза.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88913"/>
          <a:ext cx="8229600" cy="512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"</a:t>
                      </a:r>
                      <a:r>
                        <a:rPr lang="ru-RU" sz="1200" u="sng" dirty="0" err="1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2"/>
                        </a:rPr>
                        <a:t>СанПиН</a:t>
                      </a:r>
                      <a:r>
                        <a:rPr lang="ru-RU" sz="1200" u="sng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2"/>
                        </a:rPr>
                        <a:t> 2.2.4.548-96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 "Гигиенические требования к микроклимату производственных помещений"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"</a:t>
                      </a:r>
                      <a:r>
                        <a:rPr lang="ru-RU" sz="1200" u="sng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3"/>
                        </a:rPr>
                        <a:t>СП 3.3.2.561-96</a:t>
                      </a: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 "Государственные испытания и регистрация новых медицинских иммунобиологических препаратов"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u="sng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4"/>
                        </a:rPr>
                        <a:t>Абзац третий пункта 2.4</a:t>
                      </a: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ru-RU" sz="1200" u="sng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5"/>
                        </a:rPr>
                        <a:t>пункты 3.1</a:t>
                      </a: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ru-RU" sz="1200" u="sng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6"/>
                        </a:rPr>
                        <a:t>3.2</a:t>
                      </a: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 - </a:t>
                      </a:r>
                      <a:r>
                        <a:rPr lang="ru-RU" sz="1200" u="sng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7"/>
                        </a:rPr>
                        <a:t>3.4</a:t>
                      </a: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ru-RU" sz="1200" u="sng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8"/>
                        </a:rPr>
                        <a:t>абзац второй 3.7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СП 2.1.5.1059-01 «ГИГИЕНИЧЕСКИЕ ТРЕБОВАНИЯ «К ОХРАНЕ ПОДЗЕМНЫХ ВОД ОТ ЗАГРЯЗНЕНИЯ»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СП 2.3.3.2892-11 "Санитарно-гигиенические требования к организации и проведению работ с метанолом"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"</a:t>
                      </a:r>
                      <a:r>
                        <a:rPr lang="ru-RU" sz="1200" u="sng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9"/>
                        </a:rPr>
                        <a:t>СН 2.2.4/2.1.8.562-96</a:t>
                      </a: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 "Шум на рабочих местах, в помещениях жилых, общественных зданий и на территории жилой застройки"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u="sng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10"/>
                        </a:rPr>
                        <a:t>СП 3.1.958-00</a:t>
                      </a: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 "Профилактика инфекционных заболеваний. Профилактика вирусных гепатитов. Общие требования к эпидемиологическому надзору за вирусными гепатитами"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Зоны санитарной охраны источников водоснабжения и водопроводов питьевого назначения. СанПиН 2.1.4.1110-02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СП 2.2.1.3471-17 "Санитарно-эпидемиологические требования к обеспечению безопасности персонала предприятий и населения прилегающих территорий при испытании и утилизации зарядов ракетных двигателей на твердом топливе методом сжигания"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"</a:t>
                      </a:r>
                      <a:r>
                        <a:rPr lang="ru-RU" sz="1200" u="sng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11"/>
                        </a:rPr>
                        <a:t>СН 2.2.4/2.1.8.566-96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 "Производственная вибрация, вибрация в помещениях жилых и общественных зданий"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СП 3.3.2.1288-03. Надлежащая практика производства медицинских иммунобиологических препаратов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"Гигиенические требования к качеству воды нецентрализованного водоснабжения. Санитарная охрана источников. СанПиН 2.1.4.1175-02"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u="sng" dirty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  <a:hlinkClick r:id="rId12"/>
                        </a:rPr>
                        <a:t>СП 2.6.1.28-2000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 "Правила радиационной безопасности при эксплуатации атомных станций (ПРБ АС-99)"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260350"/>
          <a:ext cx="8229600" cy="62362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"</a:t>
                      </a:r>
                      <a:r>
                        <a:rPr lang="ru-RU" sz="1200" u="sng" dirty="0" err="1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2"/>
                        </a:rPr>
                        <a:t>СанПиН</a:t>
                      </a:r>
                      <a:r>
                        <a:rPr lang="ru-RU" sz="1200" u="sng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2"/>
                        </a:rPr>
                        <a:t> 2.1.7.573-96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 "Гигиенические требования к использованию сточных вод и их осадков для орошения и удобрения"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СП 1.2.1318-03 Порядок выдачи санитарно-эпидемиологического заключения о возможности проведения работ с возбудителями инфекционных заболеваний человека I-IV групп патогенности (опасности), генно-инженерно-модифицированными микроорганизмами, ядами биологического происхождения и гельминтами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u="sng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3"/>
                        </a:rPr>
                        <a:t>Пункты 3.16</a:t>
                      </a: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 - </a:t>
                      </a:r>
                      <a:r>
                        <a:rPr lang="ru-RU" sz="1200" u="sng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4"/>
                        </a:rPr>
                        <a:t>3.19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ГИГИЕНИЧЕСКИЕ ТРЕБОВАНИЯ К РАЗМЕЩЕНИЮ</a:t>
                      </a:r>
                      <a:b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И ЭКСПЛУАТАЦИИ СРЕДСТВ СУХОПУТНОЙ</a:t>
                      </a:r>
                      <a:b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ПОДВИЖНОЙ РАДИОСВЯЗИ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САНИТАРНО-ЭПИДЕМИОЛОГИЧЕСКИЕ ПРАВИЛА</a:t>
                      </a:r>
                      <a:b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И НОРМАТИВЫ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СанПиН 2.1.8/2.2.4.1190-03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u="sng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  <a:hlinkClick r:id="rId5"/>
                        </a:rPr>
                        <a:t>Приказ</a:t>
                      </a: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 Министерства здравоохранения Российской Федерации от 10 апреля 2001 г. N 114 "О введении в действие санитарно-эпидемиологических правил и нормативов "Гигиенические требования к обеспечению радиационной безопасности при заготовке и реализации металлолома"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u="sng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6"/>
                        </a:rPr>
                        <a:t>СН 2.2.4/2.1.8.583-96</a:t>
                      </a: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 "Инфразвук на рабочих местах, в жилых и общественных помещениях и на территории жилой застройки"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СП 1.3.1325-03 Безопасность работы с материалами, инфицированными или потенциально инфицированными диким полиовирусом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u="sng">
                          <a:solidFill>
                            <a:srgbClr val="0000FF"/>
                          </a:solidFill>
                          <a:latin typeface="Calibri"/>
                          <a:ea typeface="Calibri"/>
                          <a:cs typeface="Times New Roman"/>
                          <a:hlinkClick r:id="rId7"/>
                        </a:rPr>
                        <a:t>Пункты 3.17</a:t>
                      </a: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ru-RU" sz="1100" u="sng">
                          <a:solidFill>
                            <a:srgbClr val="0000FF"/>
                          </a:solidFill>
                          <a:latin typeface="Calibri"/>
                          <a:ea typeface="Calibri"/>
                          <a:cs typeface="Times New Roman"/>
                          <a:hlinkClick r:id="rId8"/>
                        </a:rPr>
                        <a:t>3.19</a:t>
                      </a: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ru-RU" sz="1100" u="sng">
                          <a:solidFill>
                            <a:srgbClr val="0000FF"/>
                          </a:solidFill>
                          <a:latin typeface="Calibri"/>
                          <a:ea typeface="Calibri"/>
                          <a:cs typeface="Times New Roman"/>
                          <a:hlinkClick r:id="rId9"/>
                        </a:rPr>
                        <a:t>3.20</a:t>
                      </a: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 - </a:t>
                      </a:r>
                      <a:r>
                        <a:rPr lang="ru-RU" sz="1100" u="sng">
                          <a:solidFill>
                            <a:srgbClr val="0000FF"/>
                          </a:solidFill>
                          <a:latin typeface="Calibri"/>
                          <a:ea typeface="Calibri"/>
                          <a:cs typeface="Times New Roman"/>
                          <a:hlinkClick r:id="rId10"/>
                        </a:rPr>
                        <a:t>3.22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 СанПиН 2.1.8/2.2.4.1383-03 Гигиенические требования к размещению и эксплуатации передающих радиотехнических объектов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СанПиН 2.6.1.1192-03 Гигиенические требования к устройству и эксплуатации рентгеновских кабинетов, аппаратов и проведению рентгенологических исследований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u="sng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11"/>
                        </a:rPr>
                        <a:t>СанПиН 2.1.5.980-00</a:t>
                      </a: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 "Гигиенические требования к охране поверхностных вод"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САНИТАРНО-ЭПИДЕМИОЛОГИЧЕСКИЕ ТРЕБОВАНИЯ</a:t>
                      </a:r>
                      <a:b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К ОРГАНИЗАЦИИ И ОСУЩЕСТВЛЕНИЮ</a:t>
                      </a:r>
                      <a:b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ДЕЗИНФЕКЦИОННОЙ ДЕЯТЕЛЬНОСТИ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САНИТАРНО-ЭПИДЕМИОЛОГИЧЕСКИЕ ПРАВИЛА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СП 3.5.1378-03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СанПиН 2.2.1/2.1.1.1200-03 "Санитарно-защитные зоны и санитарная классификация предприятий, сооружений и иных объектов".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latin typeface="Times New Roman"/>
                          <a:ea typeface="Times New Roman"/>
                          <a:cs typeface="Times New Roman"/>
                        </a:rPr>
                        <a:t>СанПиН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 2.6.1.23-03 "Гигиенические требования к проектированию и эксплуатации ядерных реакторов исследовательского назначения СП ИР-03"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88913"/>
          <a:ext cx="8229600" cy="6400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САНПИН 2.1.6.1032-01 ГИГИЕНИЧЕСКИЕ ТРЕБОВАНИЯ К ОБЕСПЕЧЕНИЮ КАЧЕСТВА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АТМОСФЕРНОГО ВОЗДУХА НАСЕЛЕННЫХ МЕСТ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СП 3.1.2260-07. Порядок учета, хранения, передачи и транспортирования материалов, инфицированных или потенциально инфицированных диким полиовирусом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СП 2.1.4.2625-10 Зоны санитарной охраны источников питьевого водоснабжения г.Москвы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СанПиН 2.6.1.24-03 "Санитарные правила проектирования и эксплуатации атомных станций"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ГИГИЕНИЧЕСКИЕ ТРЕБОВАНИЯ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К УСТРОЙСТВУ И СОДЕРЖАНИЮ ПОЛИГОНОВ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ДЛЯ ТВЕРДЫХ БЫТОВЫХ ОТХОДОВ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САНИТАРНЫЕ ПРАВИЛА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СП 2.1.7.1038-01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Санитарная охрана территории Российской Федерации</a:t>
                      </a:r>
                      <a:b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 Санитарно-эпидемиологические правила СП 3.4.2318-08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СП 2.1.8.3565-19 "Отдельные санитарно-эпидемиологические требования при оценке шума от пролетов воздушных судов"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СанПиН 2.6.1.34-03 "Обеспечение радиационной безопасности предприятий ОАО "ТВЭЛ" (СП ТВЭЛ-03)"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ПИТЬЕВАЯ ВОДА. ГИГИЕНИЧЕСКИЕ ТРЕБОВАНИЯ К КАЧЕСТВУ ВОДЫ ЦЕНТРАЛИЗОВАННЫХ СИСТЕМ ПИТЬЕВОГО ВОДОСНАБЖЕНИЯ. КОНТРОЛЬ КАЧЕСТВА. ГИГИЕНИЧЕСКИЕ ТРЕБОВАНИЯ К ОБЕСПЕЧЕНИЮ БЕЗОПАСНОСТИ СИСТЕМ ГОРЯЧЕГО ВОДОСНАБЖЕНИЯ САНИТАРНО-ЭПИДЕМИОЛОГИЧЕСКИЕ ПРАВИЛА И НОРМАТИВЫ СанПиН 2.1.4.1074-01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СП 1.3.2322-08. Безопасность работы с микроорганизмами III-IV групп патогенности (опасности) и возбудителями паразитарных болезней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latin typeface="Times New Roman"/>
                          <a:ea typeface="Times New Roman"/>
                          <a:cs typeface="Times New Roman"/>
                        </a:rPr>
                        <a:t>СанПиН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 2.2.8.47-03 "Костюмы изолирующие для защиты от радиоактивных и химически токсичных веществ"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260350"/>
          <a:ext cx="8229600" cy="5614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ГИГИЕНИЧЕСКИЕ ТРЕБОВАНИЯ</a:t>
                      </a:r>
                      <a:b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К ИНСОЛЯЦИИ И СОЛНЦЕЗАЩИТЕ ПОМЕЩЕНИЙ</a:t>
                      </a:r>
                      <a:b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ЖИЛЫХ И ОБЩЕСТВЕННЫХ ЗДАНИЙ И ТЕРРИТОРИЙ  </a:t>
                      </a:r>
                      <a:b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 Санитарные правила и нормы </a:t>
                      </a:r>
                      <a:r>
                        <a:rPr lang="ru-RU" sz="1200" dirty="0" err="1">
                          <a:latin typeface="Times New Roman"/>
                          <a:ea typeface="Calibri"/>
                          <a:cs typeface="Times New Roman"/>
                        </a:rPr>
                        <a:t>СанПиН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 2.2.1/2.1.1.1076-01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СП 3.1.1.2341-08. Профилактика вирусного гепатита В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СП 2.6.1.45-03 "Обеспечение радиационной безопасности при проектировании, строительстве, эксплуатации и выводе из эксплуатации атомных теплоэлектростанций малой мощности на базе плавучего энергетического блока СП АТЭС-2003"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СП 1.2.1170-02 "Гигиенические требования к безопасности агрохимикатов"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СП 3.3.2342-08. Обеспечение безопасности иммунизации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СП 2.6.1.2216-07 "Санитарно-защитные зоны и зоны наблюдения радиационных объектов. Условия эксплуатации и обоснование границ"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ГИГИЕНИЧЕСКИЕ ТРЕБОВАНИЯ К ЕСТЕСТВЕННОМУ, ИСКУССТВЕННОМУ И СОВМЕЩЕННОМУ ОСВЕЩЕНИЮ ЖИЛЫХ И ОБЩЕСТВЕННЫХ ЗДАНИЙ САНИТАРНЫЕ ПРАВИЛА И НОРМЫ СанПиН 2.2.1/2.1.1.1278-03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СП 3.1.3.2352-08. Профилактика клещевого вирусного энцефалита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latin typeface="Times New Roman"/>
                          <a:ea typeface="Calibri"/>
                          <a:cs typeface="Times New Roman"/>
                        </a:rPr>
                        <a:t>СанПиН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 2.6.1.2573-10 Гигиенические требования к размещению и эксплуатации ускорителей электронов с энергией до 100 МэВ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260350"/>
          <a:ext cx="8229600" cy="5486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latin typeface="Times New Roman"/>
                          <a:ea typeface="Calibri"/>
                          <a:cs typeface="Times New Roman"/>
                        </a:rPr>
                        <a:t>СанПиН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 1.2.1253-03 Гигиенические требования к изданиям книжным для взрослых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СП 3.3.2367-08. Организация иммунопрофилактики инфекционных болезней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СП 2.6.6.2572-2010 Обеспечение радиационной безопасности при обращении с промышленными отходами атомных станций, содержащими техногенные радионуклиды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spc="10">
                          <a:solidFill>
                            <a:srgbClr val="3C3C3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Гигиенические требования к одежде для детей, подростков и взрослых, товарам детского ассортимента и материалам для изделий (изделиям), контактирующим с кожей человека </a:t>
                      </a:r>
                      <a:br>
                        <a:rPr lang="ru-RU" sz="1200" spc="10">
                          <a:solidFill>
                            <a:srgbClr val="3C3C3C"/>
                          </a:solidFill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1200" spc="10">
                          <a:solidFill>
                            <a:srgbClr val="3C3C3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Санитарно-эпидемиологические правила и нормативы СанПиН 2.4.7/1.1.1286-03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СП 3.1.1.2521-09 Профилактика холеры. Общие требования к эпидемиологическому надзору за холерой на территории Российской Федерации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СП 2.6.1.2612-10 "Основные санитарные правила обеспечения радиационной безопасности (ОСПОРБ-99/2010)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САНИТАРНО-ЭПИДЕМИОЛОГИЧЕСКИЕ</a:t>
                      </a:r>
                      <a:b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ТРЕБОВАНИЯ К КАЧЕСТВУ ПОЧВЫ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САНИТАРНО-ЭПИДЕМИОЛОГИЧЕСКИЕ ПРАВИЛА И НОРМАТИВЫ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СанПиН 2.1.7.1287-03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СП 3.1.7.2616-10 Профилактика сальмонеллеза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СП 2.6.1.2622-10 Гигиенические требования по обеспечению радиационной безопасности на объектах хранения газового конденсата в подземных резервуарах, образованных с применением </a:t>
                      </a:r>
                      <a:r>
                        <a:rPr lang="ru-RU" sz="1200" dirty="0" err="1">
                          <a:latin typeface="Times New Roman"/>
                          <a:ea typeface="Calibri"/>
                          <a:cs typeface="Times New Roman"/>
                        </a:rPr>
                        <a:t>ядерно-взрыной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 технологии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260350"/>
          <a:ext cx="8229600" cy="60990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Гигиенические требования к </a:t>
                      </a:r>
                      <a:r>
                        <a:rPr lang="ru-RU" sz="1200" dirty="0" err="1">
                          <a:latin typeface="Times New Roman"/>
                          <a:ea typeface="Calibri"/>
                          <a:cs typeface="Times New Roman"/>
                        </a:rPr>
                        <a:t>аэроионному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 составу воздуха</a:t>
                      </a:r>
                      <a:b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 производственных и общественных помещений Санитарно-эпидемиологические правила и нормативы </a:t>
                      </a:r>
                      <a:r>
                        <a:rPr lang="ru-RU" sz="1200" dirty="0" err="1">
                          <a:latin typeface="Times New Roman"/>
                          <a:ea typeface="Calibri"/>
                          <a:cs typeface="Times New Roman"/>
                        </a:rPr>
                        <a:t>СанПиН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 2.2.4.1294-03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СП 3.1.7.2615-10 Профилактика иерсиниоза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СанПиН 2.6.1.2749-10 "Гигиенические требования по обеспечению радиационной безопасности при обращении с радиоизотопными термоэлектрическими генераторами"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"О введении в действие гигиенического норматива допустимой суточной дозы (ДСД) 1,1-диметилгидразина при поступлении его в организм человека ГН 1.2.1311-03"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СП 3.1.7.2614-10 Профилактика геморрагической лихорадки с почечным синдромом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СанПиН 2.6.1.2748-10 "Гигиенические требования по обеспечению радиационной безопасности при работе с источниками неиспользуемого рентгеновского излучения"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ГН 2.1.5.1315-03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СП 3.1.7.2613-10 Профилактика бруцеллеза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latin typeface="Times New Roman"/>
                          <a:ea typeface="Times New Roman"/>
                          <a:cs typeface="Times New Roman"/>
                        </a:rPr>
                        <a:t>СанПиН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 2.6.1.2800-10 "Гигиенические требования по ограничению облучения населения за счет природных источников ионизирующего излучения"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latin typeface="Times New Roman"/>
                          <a:ea typeface="Calibri"/>
                          <a:cs typeface="Times New Roman"/>
                        </a:rPr>
                        <a:t>СанПиН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 2.1.7.1322-03. Гигиенические требования к размещению и обезвреживанию отходов производства и потребления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СП 3.1.7.2627-10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Профилактика бешенства среди людей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latin typeface="Times New Roman"/>
                          <a:ea typeface="Times New Roman"/>
                          <a:cs typeface="Times New Roman"/>
                        </a:rPr>
                        <a:t>СанПиН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 2.6.1.2802-10 "Гигиенические требования по обеспечению радиационной безопасности при проведении работ со скважинными генераторами нейтронов"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818651"/>
          </a:xfrm>
        </p:spPr>
        <p:txBody>
          <a:bodyPr/>
          <a:lstStyle/>
          <a:p>
            <a:r>
              <a:rPr lang="en-US" sz="1600" u="sng" dirty="0" smtClean="0">
                <a:solidFill>
                  <a:srgbClr val="FF0000"/>
                </a:solidFill>
              </a:rPr>
              <a:t>I</a:t>
            </a:r>
            <a:r>
              <a:rPr lang="ru-RU" sz="1600" u="sng" dirty="0" smtClean="0">
                <a:solidFill>
                  <a:srgbClr val="FF0000"/>
                </a:solidFill>
              </a:rPr>
              <a:t>.Изменения в законодательстве. Комментарии о содержании новых нормативно- правовых актов, устанавливающих обязательные требования, внесенных изменениях в действующие акты, сроках и порядке вступления их в действие.</a:t>
            </a:r>
            <a:r>
              <a:rPr lang="ru-RU" sz="2800" dirty="0" smtClean="0">
                <a:solidFill>
                  <a:srgbClr val="FF0000"/>
                </a:solidFill>
              </a:rPr>
              <a:t/>
            </a:r>
            <a:br>
              <a:rPr lang="ru-RU" sz="2800" dirty="0" smtClean="0">
                <a:solidFill>
                  <a:srgbClr val="FF0000"/>
                </a:solidFill>
              </a:rPr>
            </a:br>
            <a:r>
              <a:rPr lang="ru-RU" sz="2800" dirty="0" smtClean="0">
                <a:solidFill>
                  <a:srgbClr val="FF0000"/>
                </a:solidFill>
              </a:rPr>
              <a:t> 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1196751"/>
            <a:ext cx="806489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700" b="1" dirty="0" smtClean="0"/>
              <a:t>1.</a:t>
            </a:r>
            <a:r>
              <a:rPr lang="ru-RU" sz="1700" dirty="0" smtClean="0"/>
              <a:t> Федеральным законом от 01.04.2020 № 98-ФЗ были внесены изменения в Федеральный закон от 26.12.2008 N 294-ФЗ «О защите прав юридических лиц и индивидуальных предпринимателей при осуществлении государственного контроля (надзора) и муниципального контроля». Пункт  1.1 ст. 26.2 Закона гласит, что если иное не установлено Правительством Российской Федерации, проверки в отношении ЮЛ и ИП, отнесенных к субъектам МСП (согласно единому реестру МСП), </a:t>
            </a:r>
            <a:r>
              <a:rPr lang="ru-RU" sz="1700" b="1" dirty="0" smtClean="0"/>
              <a:t>не проводятся с 1 апреля по 31 декабря 2020 года</a:t>
            </a:r>
            <a:r>
              <a:rPr lang="ru-RU" sz="1700" dirty="0" smtClean="0"/>
              <a:t> включительно, за исключением проверок, основаниями для проведения которых являются причинение вреда или угроза причинения вреда жизни, здоровью граждан, возникновение чрезвычайных ситуаций природного и техногенного характера</a:t>
            </a:r>
          </a:p>
          <a:p>
            <a:r>
              <a:rPr lang="ru-RU" sz="1700" dirty="0" smtClean="0"/>
              <a:t> </a:t>
            </a:r>
            <a:r>
              <a:rPr lang="ru-RU" sz="1700" b="1" dirty="0" smtClean="0"/>
              <a:t>2.</a:t>
            </a:r>
            <a:r>
              <a:rPr lang="ru-RU" sz="1700" dirty="0" smtClean="0"/>
              <a:t> 31 июля 2020 года подписан Президентом РФ и официально опубликован </a:t>
            </a:r>
            <a:r>
              <a:rPr lang="ru-RU" sz="1700" u="sng" dirty="0" smtClean="0">
                <a:hlinkClick r:id="rId2"/>
              </a:rPr>
              <a:t>Федеральный закон от 31.07.2020 N 248-ФЗ "О государственном контроле (надзоре) и муниципальном контроле в Российской Федерации"</a:t>
            </a:r>
            <a:r>
              <a:rPr lang="ru-RU" sz="1700" dirty="0" smtClean="0"/>
              <a:t>. 31 июля 2020 г. закон официально опубликован.Закон вступит в силу с 1 июля 2021 года (за исключением ряда положений).      </a:t>
            </a:r>
            <a:endParaRPr lang="ru-RU" sz="17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88913"/>
          <a:ext cx="8229600" cy="64556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1200" dirty="0" err="1">
                          <a:latin typeface="Times New Roman"/>
                          <a:ea typeface="Calibri"/>
                          <a:cs typeface="Times New Roman"/>
                        </a:rPr>
                        <a:t>СанПиН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 1.2.1330-03. Гигиенические требования к производству пестицидов и </a:t>
                      </a:r>
                      <a:r>
                        <a:rPr lang="ru-RU" sz="1200" dirty="0" err="1">
                          <a:latin typeface="Times New Roman"/>
                          <a:ea typeface="Calibri"/>
                          <a:cs typeface="Times New Roman"/>
                        </a:rPr>
                        <a:t>агрохимикатов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СП 3.1.2.2626-10 Профилактика легионеллеза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СанПиН 2.6.1.2819-10 "Обеспечение радиационной безопасности населения, проживающего в районах проведения (1965 - 1988 гг.) ядерных взрывов в мирных целях"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ГН 2.2.5.1371-03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СП 3.1.7.2629-10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Профилактика сибирской язвы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СанПиН 2.6.1.3106-13 "Гигиенические требования по обеспечению радиационной безопасности при использовании рентгеновских сканеров для персонального досмотра людей"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ГН 2.3.2.1377-03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СанПиН 2.1.3.2630-10 "Санитарно-эпидемиологические требования к организациям, осуществляющим медицинскую деятельность»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latin typeface="Times New Roman"/>
                          <a:ea typeface="Times New Roman"/>
                          <a:cs typeface="Times New Roman"/>
                        </a:rPr>
                        <a:t>СанПиН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 2.6.1.3164-14 "Гигиенические требования по обеспечению радиационной безопасности при рентгеновской дефектоскопии"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u="sng" dirty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  <a:hlinkClick r:id="rId2"/>
                        </a:rPr>
                        <a:t>ГН 2.2.5.48-04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 "Предельно допустимый уровень (ПДУ) загрязнения кожи </a:t>
                      </a:r>
                      <a:r>
                        <a:rPr lang="ru-RU" sz="1200" dirty="0" err="1">
                          <a:latin typeface="Times New Roman"/>
                          <a:ea typeface="Calibri"/>
                          <a:cs typeface="Times New Roman"/>
                        </a:rPr>
                        <a:t>O-изобутил-бета-N-диэтиламиноэтантиоловым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 эфиром </a:t>
                      </a:r>
                      <a:r>
                        <a:rPr lang="ru-RU" sz="1200" dirty="0" err="1">
                          <a:latin typeface="Times New Roman"/>
                          <a:ea typeface="Calibri"/>
                          <a:cs typeface="Times New Roman"/>
                        </a:rPr>
                        <a:t>метилфосфоновой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 кислоты работников объектов хранения и уничтожения химического оружия”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СП 3.1.7.2642-10 Профилактика туляремии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СП 2.6.1.3241-14 "Гигиенические требования по обеспечению радиационной безопасности при </a:t>
                      </a:r>
                      <a:r>
                        <a:rPr lang="ru-RU" sz="1200" dirty="0" err="1">
                          <a:latin typeface="Times New Roman"/>
                          <a:ea typeface="Times New Roman"/>
                          <a:cs typeface="Times New Roman"/>
                        </a:rPr>
                        <a:t>радионуклидной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 дефектоскопии"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260350"/>
          <a:ext cx="8229600" cy="62362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02632"/>
                <a:gridCol w="1512168"/>
                <a:gridCol w="2057400"/>
                <a:gridCol w="2057400"/>
              </a:tblGrid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u="sng" dirty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  <a:hlinkClick r:id="rId2"/>
                        </a:rPr>
                        <a:t>ГН 2.1.7.52-04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 "Предельно допустимая концентрация (ПДК) </a:t>
                      </a:r>
                      <a:r>
                        <a:rPr lang="ru-RU" sz="1200" dirty="0" err="1">
                          <a:latin typeface="Times New Roman"/>
                          <a:ea typeface="Calibri"/>
                          <a:cs typeface="Times New Roman"/>
                        </a:rPr>
                        <a:t>O-Изобутил-бета-N-диэтиламиноэтантиолового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 эфира </a:t>
                      </a:r>
                      <a:r>
                        <a:rPr lang="ru-RU" sz="1200" dirty="0" err="1">
                          <a:latin typeface="Times New Roman"/>
                          <a:ea typeface="Calibri"/>
                          <a:cs typeface="Times New Roman"/>
                        </a:rPr>
                        <a:t>метилфосфоновой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 кислоты в почве районов размещения объектов хранения и уничтожения химического оружия"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СП 3.1.7.2811-10 "Профилактика коксиеллеза (лихорадка Ку)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СанПиН 2.6.1.3239-14 "Производство и применение радиолюминесцентных источников света с газообразным тритием и изделий на их основе"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u="sng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  <a:hlinkClick r:id="rId3"/>
                        </a:rPr>
                        <a:t>Постановление</a:t>
                      </a: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 Главного государственного санитарного врача Российской Федерации от 9 марта 2004 г. N 11 "О введении в действие гигиенического норматива "Аварийные пределы воздействия  1,1-диметилгидразина (НДМГ) в атмосферном воздухе населенных мест"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СП 3.1.7.2815-10 "Профилактика орнитоза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СП 2.6.1.3247-15 "Гигиенические требования к размещению, устройству, оборудованию и эксплуатации радоновых лабораторий, отделений радонотерапии"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u="sng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  <a:hlinkClick r:id="rId4"/>
                        </a:rPr>
                        <a:t>Постановление</a:t>
                      </a: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 Главного государственного санитарного врача Российской Федерации от 9 марта 2004 г. N 12 "О введении в действие гигиенических нормативов "Аварийные пределы воздействия (1,1-диметилгидразина (НДМГ) в воздухе рабочей зоны (для работающих в очаге аварии)"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СП 3.1.7.2817-10 "Профилактика листериоза у людей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СанПиН 2.6.1.3287-15 "Санитарно-эпидемиологические требования к обращению с радиоизотопными приборами и их устройству"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ГН 2.2.5.2037-05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СП 3.1.7.2816-10 "Профилактика кампилобактериоза среди людей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latin typeface="Times New Roman"/>
                          <a:ea typeface="Times New Roman"/>
                          <a:cs typeface="Times New Roman"/>
                        </a:rPr>
                        <a:t>СанПиН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 2.6.1.3288-15 "Гигиенические требования по обеспечению радиационной безопасности при подготовке и проведении позитронной эмиссионной томографии"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88913"/>
          <a:ext cx="8229600" cy="65196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489448"/>
                <a:gridCol w="1625352"/>
                <a:gridCol w="2057400"/>
              </a:tblGrid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ГН 2.1.7.2041-06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СП 3.1.2825-10 "Профилактика вирусного гепатита A»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СанПиН 2.6.1.3289-15 "Гигиенические требования по обеспечению радиационной безопасности при обращении с источниками, генерирующими рентгеновское излучение при ускоряющем напряжении до 150 кВ"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ГН 2.2.5.2119-06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СП 3.1.5.2826-10 "Профилактика ВИЧ-инфекции"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СанПиН 2.6.1.3488-17 "Гигиенические требования по обеспечению радиационной безопасности при обращении с лучевыми досмотровыми установками"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ГН 2.1.7.2121-06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СП 3.1.7.2835-11 "Профилактика лептоспирозной инфекции у людей"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u="sng" dirty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  <a:hlinkClick r:id="rId2"/>
                        </a:rPr>
                        <a:t>Постановление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 Правительства Российской Федерации от 2 апреля 2012 г. N 278 "О лицензировании деятельности в области использования источников ионизирующего излучения (генерирующих) (за исключением случая, если эти источники используются в медицинской деятельности)"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ГН 2.1.5.2122-06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СП 3.1.2950-11 "Профилактика энтеровирусной (</a:t>
                      </a:r>
                      <a:r>
                        <a:rPr lang="ru-RU" sz="1200" dirty="0" err="1">
                          <a:latin typeface="Times New Roman"/>
                          <a:ea typeface="Times New Roman"/>
                          <a:cs typeface="Times New Roman"/>
                        </a:rPr>
                        <a:t>неполио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) инфекции"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260350"/>
          <a:ext cx="8229600" cy="64099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ГН 2.2.5.2120-06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СП 3.1.2951-11 "Профилактика полиомиелита"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ГН 2.1.6.2157-07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СП 3.1.2952-11 "Профилактика кори, краснухи и эпидемического паротита"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ГН 2.2.5.2219-07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СП 3.1.7.3107-13 "Профилактика лихорадки Западного Нила"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ГН 2.2.5.2220-07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СП 3.1.1.3108-13 "Профилактика острых кишечных инфекций"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ГН 2.1.8/2.2.4.2262-07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СП 3.1.2.3109-13 "Профилактика дифтерии"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ГН 2.2.5.2308-07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СП 3.2.3110-13 "Профилактика энтеробиоза"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ГН 2.1.5.2307-07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СП 3.1.3112-13 "Профилактика вирусного гепатита C"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ГН 2.1.6.2309-07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СП 3.1.2.3113-13 "Профилактика столбняка"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ГН 2.2.5.2389-08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СП 3.1.2.3114-13 "Профилактика туберкулеза"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ГН 2.2.5.2388-08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СП 3.1.2.3116-13 "Профилактика внебольничных пневмоний"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СанПиН 2.1.8/2.2.4.2489-09 Гипогеомагнитные поля в производственных, жилых и общественных зданиях и сооружениях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СП 3.1.2.3117-13 "Профилактика гриппа и других острых респираторных вирусных инфекций"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ГН 2.1.7.2511-09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СП 1.3.3118-13 "Безопасность работы с микроорганизмами I - II групп патогенности (опасности)"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ГН 2.1.5.2561-09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СП 3.1/3.2.3146-13 Общие требования по профилактике инфекционных и паразитарных болезней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ГН 2.2.5.2557-09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СП 3.1.2. 3149-13 Профилактика стрептококковой (группы А) инфекции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ГН 2.2.5.2558-09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СП 3.1.7.3148-13 "Профилактика Крымской геморрагической лихорадки"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ГН 2.1.7.2560-09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СП 3.1.2.3162-14 Профилактика коклюша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260350"/>
          <a:ext cx="8229600" cy="62778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ГН 2.1.7.2559-09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СанПиН 3.2.3215-14 "Профилактика паразитарных болезней на территории Российской Федерации"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ГН 2.1.6.2563-09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СП 3.5.3.3223-14 "Санитарно-эпидемиологические требования к организации и проведению дератизационных мероприятий"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ГН 2.1.6.2556-09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СП 3.1.3263-15 "Профилактика инфекционных заболеваний при эндоскопических вмешательствах"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ГН 2.2.5.2562-09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СП 3.1.3310-15 "Профилактика инфекций, передающихся иксодовыми клещами"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СанПиН 2.1.5.2582-10 Санитарно-эпидемиологические требования к охране прибрежных вод морей от загрязнения в местах водопользования населения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СП 3.3.2.3332-16 "Условия транспортирования и хранения иммунобиологических лекарственных препаратов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СанПиН 1.2.2584-10 Гигиенические требования к безопасности процессов испытаний, хранения, перевозки, реализации, применения, обезвреживания и утилизации пестицидов и агрохимикатов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СП 3.1.7.3465-17 "Профилактика чумы"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ГН 2.1.7.2597-10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СанПиН 3.5.2.3472-17 "Санитарно-эпидемиологические требования к организации и проведению дезинсекционных мероприятий в борьбе с членистоногими, имеющими эпидемиологическое и санитарно-гигиеническое значение"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ГН 2.1.7.2611-10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СП 3.1.1.3473-17 "Профилактика брюшного тифа и паратифов"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ГН 2.1.7.2609-10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СП 3.1.3525-18 "Профилактика ветряной оспы и опоясывающего лишая"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ГН 2.1.7.2608-10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СП 3.1.3542-18 "Профилактика менингококковой инфекции"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ГН 2.2.5.2610-10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u="sng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  <a:hlinkClick r:id="rId2"/>
                        </a:rPr>
                        <a:t>СП 2.6.1.759-99</a:t>
                      </a: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 "Допустимые уровни содержания цезия-137 и стронция-90 в продукции лесного хозяйства"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ГН 2.1.7.2607-10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"Гигиенические требования к проведению работ с активированными материалами и изделиями при определении их износа и коррозии СП 2.6.4.1115-02"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333375"/>
          <a:ext cx="8229600" cy="61996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ГН 2.1.7.2606-10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СанПиН 2.6.1.07-03 "Гигиенические требования к проектированию предприятий и установок атомной промышленности"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СанПиН 2.1.2.2645-10 Санитарно-эпидемиологические требования к условиям проживания в жилых зданиях и помещениях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СанПиН 2.6.1.08-03 "Организация и проведение работ по производству энергетического урана из высокообогащенного оружейного урана"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ГН 2.1.6.2658-10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СанПиН 2.6.1.1202-03 Гигиенические требования к использованию закрытых радионуклидных источников ионизирующего излучения при геофизических работах на буровых скважинах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ГН 2.1.7.2726-10 "Предельно допустимый уровень (ПДУ) загрязнения мышьяком отходов металлических конструкций объектов по уничтожению отравляющих веществ кожно-нарывного действия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СанПиН 2.6.1.1281-03 Санитарные правила по радиационной безопасности персонала и населения при транспортировании радиоактивных материалов (веществ)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ГН 2.2.5.2729-10 "Предельно допустимый уровень (ПДУ) загрязнения мышьяком незащищенных кожных покровов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СанПиН 2.2.8.49-03 "Средства индивидуальной защиты кожных покровов персонала радиационно опасных производств"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ГН 2.1.7.2735-10 "Предельно допустимая концентрация (ПДК) 1,1-диметилгидразина (гептила) в почве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СанПиН 2.2.8.48-03 "Средства индивидуальной защиты органов дыхания персонала радиационно опасных производств"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ГН 2.1.6.2736-10 "Ориентировочный безопасный уровень воздействия (ОБУВ) O изопропилметилфторфосфоната (зарина) в атмосферном воздухе населенных мест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СанПиН 2.2.8.46-03 "Санитарные правила по дезактивации средств индивидуальной защиты"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ГН 2.1.7.2727-10 "Предельно допустимые уровни (ПДУ) загрязнения O-(1,2,2-триметилпропил)метилфторфосфанатом (зоманом) и O-изопропилметилфторфосфонатом (зарином) металлических отходов (лом химических боеприпасов, металлические емкости, технологическое оборудование), контактировавших с отравляющими веществами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СП 2.6.1.01-04 "Обеспечение радиационной безопасности портов Российской Федерации при заходе и стоянке в них атомных судов, судов атомно-технологического обслуживания и плавучих энергоблоков атомных теплоэлектростанций СПРБП-04"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333375"/>
          <a:ext cx="8229600" cy="59618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02832"/>
                <a:gridCol w="3826768"/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ГН 2.1.5.2738-10 "Предельно допустимая концентрация (ПДК) </a:t>
                      </a:r>
                      <a:r>
                        <a:rPr lang="ru-RU" sz="1200" dirty="0" err="1">
                          <a:latin typeface="Times New Roman"/>
                          <a:ea typeface="Times New Roman"/>
                          <a:cs typeface="Times New Roman"/>
                        </a:rPr>
                        <a:t>O-изопропилметилфторфосфоната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 (зарина) в воде водных объектов хозяйственно-питьевого и культурно-бытового водопользования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СП 2.6.1.23-05 "Обеспечение радиационной безопасности при выводе из эксплуатации комплектующего предприятия (СП ВЭ-КП-05)"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ГН 2.2.5.2728-10 "Предельно допустимая концентрация (ПДК) O-(1,2,2-триметилпропил)метилфторфосфаната (зомана) в воздухе рабочей зоны объектов хранения и уничтожения химического оружия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СП 2.6.1.2040-05 "Обеспечение радиационной безопасности при проектировании, строительстве, эксплуатации и выводе из эксплуатации атомных судов" (СП РБ АС-2005)"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ГН 2.1.7.2751-10 "Предельно допустимые концентрации (ПДК) O-(1,2,2-триметилпропил)метилфторфосфоната (зомана) и O-изопропилметилфторфосфоната (зарина) в почве районов размещения объектов хранения и уничтожения химического оружия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СП 2.6.1.2154-06 "Обеспечение радиационной безопасности при комплексной утилизации атомных подводных лодок"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latin typeface="Times New Roman"/>
                          <a:ea typeface="Times New Roman"/>
                          <a:cs typeface="Times New Roman"/>
                        </a:rPr>
                        <a:t>СанПиН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 2.1.7.2790-10 "Санитарно-эпидемиологические требования к обращению с медицинскими отходами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СП 2.6.1.2205-07 "Обеспечение радиационной безопасности при выводе из эксплуатации блока атомной станции"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ГН 2.2.5.2827-11 "Предельно допустимые уровни (ПДУ) загрязнения O-(1,2,2-триметилпропил)метилфторфосфонатом (зоманом) и O-изопропилметилфторфосфонатом (зарином) кожных покровов работающих на объектах по хранению и уничтожению химического оружия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СанПиН 2.6.1.2368-08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"Гигиенические требования по обеспечению радиационной безопасности при проведении лучевой терапии с помощью открытых радионуклидных источников"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ГН 2.2.5.2829-11 "Предельно допустимая концентрация (ПДК) O-изопропилметилфторфосфоната (зарина) в воздухе рабочей зоны объектов по хранению и уничтожению химического оружия"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СанПиН 2.6.1.2523-09 Нормы радиационной безопасности НРБ-99/2009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СП 2.1.2.2844-11 "Санитарно-эпидемиологические требования к устройству, оборудованию и содержанию общежитий для работников организаций и обучающихся образовательных учреждений"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latin typeface="Times New Roman"/>
                          <a:ea typeface="Times New Roman"/>
                          <a:cs typeface="Times New Roman"/>
                        </a:rPr>
                        <a:t>СанПиН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 2.6.1.2891-11 "Требования радиационной безопасности при производстве, эксплуатации и выводе из эксплуатации (утилизации) медицинской техники, содержащей источники ионизирующего излучения"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260350"/>
          <a:ext cx="8229600" cy="63926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29600"/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latin typeface="Times New Roman"/>
                          <a:ea typeface="Times New Roman"/>
                          <a:cs typeface="Times New Roman"/>
                        </a:rPr>
                        <a:t>СанПиН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 2.1.2.2882-11 "Гигиенические требования к размещению, устройству и содержанию кладбищ, зданий и сооружений похоронного назначения"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ГН 2.2.5.2893-11 "Предельно допустимые уровни (ПДУ) загрязнения кожных покровов вредными веществами"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ГН 2.1.5.2947-11 "Предельно допустимая концентрация (ПДК) O-(1,2,2-триметилпропил)метилфторфосфоната (зомана) в воде водных объектов хозяйственно-питьевого и культурно-бытового водопользования"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ГН 2.1.7.2946-11 "Предельно допустимые концентрации (ПДК) O-(1,2,2-триметилпропил)</a:t>
                      </a:r>
                      <a:r>
                        <a:rPr lang="ru-RU" sz="1200" dirty="0" err="1">
                          <a:latin typeface="Times New Roman"/>
                          <a:ea typeface="Times New Roman"/>
                          <a:cs typeface="Times New Roman"/>
                        </a:rPr>
                        <a:t>метилфторфосфоната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 (зомана) и </a:t>
                      </a:r>
                      <a:r>
                        <a:rPr lang="ru-RU" sz="1200" dirty="0" err="1">
                          <a:latin typeface="Times New Roman"/>
                          <a:ea typeface="Times New Roman"/>
                          <a:cs typeface="Times New Roman"/>
                        </a:rPr>
                        <a:t>O-изопропилметилфторфосфоната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 (зарина) в материалах строительных конструкций объектов по уничтожению химического оружия"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ГН 2.2.5.2945-11 "Предельно допустимые уровни (ПДУ) загрязнения поверхности технологического оборудования O-(1,2,2-триметилпропил)</a:t>
                      </a:r>
                      <a:r>
                        <a:rPr lang="ru-RU" sz="1200" dirty="0" err="1">
                          <a:latin typeface="Times New Roman"/>
                          <a:ea typeface="Times New Roman"/>
                          <a:cs typeface="Times New Roman"/>
                        </a:rPr>
                        <a:t>метилфторфосфонатом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 (зоманом) и </a:t>
                      </a:r>
                      <a:r>
                        <a:rPr lang="ru-RU" sz="1200" dirty="0" err="1">
                          <a:latin typeface="Times New Roman"/>
                          <a:ea typeface="Times New Roman"/>
                          <a:cs typeface="Times New Roman"/>
                        </a:rPr>
                        <a:t>O-изопропилметилфторфосфонатом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 (зарином)"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ГН 2.1.7.3202-14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ГН 2.1.6.3201-14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ГН 2.1.7.3200-14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ГН 2.1.7.3199-14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ГН 2.2.5.3224-14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ГН 2.1.5.3225-14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ГН 2.2.5.3226-14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ГН 2.1.7.3227-14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ГН 2.1.7.3228-14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ГН 2.2.5.3229-14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ГН 2.2.5.3296-15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ГН 2.1.7.3298-15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260350"/>
          <a:ext cx="8229600" cy="63428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29600"/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ГН 2.1.7.3297-15 "Предельно допустимая концентрация (ПДК) оксида бериллия в почве населенных мест и сельскохозяйственных угодий"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ГН 2.2.5.3299-15 "Предельно допустимый уровень (ПДУ) загрязнения оксидом бериллия поверхности технологического оборудования"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ГН 2.2.5.3300-15 "Предельно допустимый уровень (ПДУ) загрязнения нитроглицерином средств индивидуальной защиты"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ГН 2.2.5.3301-15 "Предельно допустимый уровень (ПДУ) загрязнения нитроглицерином поверхностей технологического оборудования"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ГН 2.2.5.3302-15 "Предельно допустимый уровень (ПДУ) загрязнения нитроглицерином невпитывающих поверхностей строительных конструкций"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ГН 2.1.7.3305-15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ГН 2.1.6.3306-15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ГН 2.2.5.3307-15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ГН 2.1.5.3308-15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СанПиН 2.2.4.3359-16 "Санитарно-эпидемиологические требования к физическим факторам на рабочих местах"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ГН 2.1.5.3392-16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ГН 2.2.5.3393-16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ГН 2.2.5.3391-16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ГН 2.1.5.3396-16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ГН 2.2.5.3397-16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ГН 2.1.6.3400-16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ГН 2.2.5.3399-16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333375"/>
          <a:ext cx="8229600" cy="27950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29600"/>
              </a:tblGrid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ГН 2.1.6.3403-16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СанПиН 2.2.4.3483-17 "Санитарно-эпидемиологические требования к физическим факторам на рабочих местах в угольной промышленности"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ГН 2.1.6.3492-17 "Предельно допустимые концентрации (ПДК) загрязняющих веществ в атмосферном воздухе городских и сельских поселений"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ГН 2.2.5.3532-18 "Предельно допустимые концентрации (ПДК) вредных веществ в воздухе рабочей зоны"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ГН 2.1.6.3537-18 "Предельно допустимые концентрации (ПДК) микроорганизмов-продуцентов, бактериальных препаратов и их компонентов в атмосферном воздухе городских и сельских поселений" и гигиенических нормативов ГН 2.2.6.3538-18 "Предельно допустимые концентрации (ПДК) микроорганизмов-продуцентов, бактериальных препаратов и их компонентов в воздухе рабочей зоны"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ГН 1.2.3539-18 "Гигиенические нормативы содержания пестицидов в объектах окружающей среды (перечень)"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539552" y="3068959"/>
            <a:ext cx="828092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Документы, вступившие в действие  с 01.01.2021 (действуют до 01.01.2027):</a:t>
            </a:r>
            <a:endParaRPr lang="ru-RU" sz="7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 2.3.6.3668-20 «Санитарно-эпидемиологические требования к условиям деятельности торговых объектов и рынков, реализующих пищевую продукцию»;</a:t>
            </a:r>
            <a:endParaRPr lang="ru-RU" sz="7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СанПиН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2.3/2.4.3590-20 «Санитарно-эпидемиологические требования к организациям общественного питания населения»;</a:t>
            </a:r>
            <a:endParaRPr lang="ru-RU" sz="7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 2.1.3578-20 «Санитарно-эпидемиологические требования к эксплуатации помещений, зданий, сооружений, оборудования и транспорта, а также условий деятельности хозяйствующих субъектов, осуществляющих продажу товаров, выполнение работ или оказание услуг»;</a:t>
            </a:r>
            <a:endParaRPr lang="ru-RU" sz="7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 «Санитарно-эпидемиологические требования к условиям труда»;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818651"/>
          </a:xfrm>
        </p:spPr>
        <p:txBody>
          <a:bodyPr>
            <a:noAutofit/>
          </a:bodyPr>
          <a:lstStyle/>
          <a:p>
            <a:r>
              <a:rPr lang="ru-RU" sz="1600" dirty="0" smtClean="0"/>
              <a:t>Закон регулирует отношения по организации и осуществлению государственного контроля (надзора), муниципального контроля, устанавливает гарантии защиты прав граждан и организаций как контролируемых лиц.  </a:t>
            </a:r>
            <a:br>
              <a:rPr lang="ru-RU" sz="1600" dirty="0" smtClean="0"/>
            </a:br>
            <a:r>
              <a:rPr lang="ru-RU" sz="1600" dirty="0" smtClean="0"/>
              <a:t>Закон направлен на полное реформирование системы госнадзора, в том числе порядка проведения проверок; устанавливает приоритет проведения профилактических мероприятий, направленных на снижение риска причинения вреда (ущерба), над проведением контрольных (надзорных) мероприятий.  </a:t>
            </a:r>
            <a:endParaRPr lang="en-US" sz="1600" dirty="0" smtClean="0"/>
          </a:p>
          <a:p>
            <a:r>
              <a:rPr lang="ru-RU" sz="1600" dirty="0" smtClean="0"/>
              <a:t>В главе 2 Закона </a:t>
            </a:r>
            <a:r>
              <a:rPr lang="ru-RU" sz="1600" u="sng" dirty="0" smtClean="0"/>
              <a:t>раскрываются 8 принципов</a:t>
            </a:r>
            <a:r>
              <a:rPr lang="ru-RU" sz="1600" dirty="0" smtClean="0"/>
              <a:t> государственного надзора:</a:t>
            </a:r>
            <a:br>
              <a:rPr lang="ru-RU" sz="1600" dirty="0" smtClean="0"/>
            </a:br>
            <a:r>
              <a:rPr lang="ru-RU" sz="1600" dirty="0" smtClean="0"/>
              <a:t>1) законности и обоснованности действий и решений надзорного органа и его должностных лиц; </a:t>
            </a:r>
            <a:br>
              <a:rPr lang="ru-RU" sz="1600" dirty="0" smtClean="0"/>
            </a:br>
            <a:r>
              <a:rPr lang="ru-RU" sz="1600" dirty="0" smtClean="0"/>
              <a:t>2) стимулировании добросовестного соблюдения контролируемыми лицами обязательных требований; </a:t>
            </a:r>
            <a:br>
              <a:rPr lang="ru-RU" sz="1600" dirty="0" smtClean="0"/>
            </a:br>
            <a:r>
              <a:rPr lang="ru-RU" sz="1600" dirty="0" smtClean="0"/>
              <a:t>3) соразмерности вмешательства надзорного органа и его должностных лиц в деятельность контролируемых лиц; </a:t>
            </a:r>
            <a:br>
              <a:rPr lang="ru-RU" sz="1600" dirty="0" smtClean="0"/>
            </a:br>
            <a:r>
              <a:rPr lang="ru-RU" sz="1600" dirty="0" smtClean="0"/>
              <a:t>4) охране прав и законных интересов, уважении достоинства личности, деловой репутации контролируемых лиц; </a:t>
            </a:r>
            <a:br>
              <a:rPr lang="ru-RU" sz="1600" dirty="0" smtClean="0"/>
            </a:br>
            <a:r>
              <a:rPr lang="ru-RU" sz="1600" dirty="0" smtClean="0"/>
              <a:t>5) недопустимости злоупотребления правом как со стороны надзорного органа и его должностных лиц, так со стороны граждан и организаций; </a:t>
            </a:r>
            <a:br>
              <a:rPr lang="ru-RU" sz="1600" dirty="0" smtClean="0"/>
            </a:br>
            <a:r>
              <a:rPr lang="ru-RU" sz="1600" dirty="0" smtClean="0"/>
              <a:t>6) сохранении должностными лицами надзорного органа информации, составляющей коммерческую, служебную или иную охраняемую законом тайну; </a:t>
            </a:r>
            <a:br>
              <a:rPr lang="ru-RU" sz="1600" dirty="0" smtClean="0"/>
            </a:br>
            <a:endParaRPr lang="ru-RU" sz="1600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467544" y="315959"/>
            <a:ext cx="8219256" cy="4985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Документы, вступившие в действие  с 01.03.2021 (действуют до 01.03.2027):</a:t>
            </a:r>
            <a:endParaRPr kumimoji="0" lang="ru-RU" sz="18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err="1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СанПиН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2.1.3684-21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«Санитарно-эпидемиологические требования к содержанию территорий городских и сельских поселений, к водным объектам, питьевой воде и питьевому водоснабжению, атмосферному воздуху, почвам, жилым помещениям, эксплуатации производственных, общественных помещений, организации и проведению санитарно-противоэпидемических (профилактических мероприятий)</a:t>
            </a:r>
            <a:endParaRPr kumimoji="0" lang="ru-RU" sz="18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 2.4.3648-20 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«Санитарно-эпидемиологические требования к организациям воспитания и обучения, отдыха и оздоровления детей и молодежи»;</a:t>
            </a:r>
            <a:endParaRPr kumimoji="0" lang="ru-RU" sz="18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 01.04.2021 вступил в действие 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Приказ Министерства Здравоохранения Российской Федерации №29Н от 28.01.2021г. 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«Об утверждении порядка проведения обязательных предварительных и периодических медицинских осмотров работников, предусмотренных частью 4 статьи 213 Трудового кодекса Российской Федерации, перечня медицинских противопоказаний к осуществлению работ с вредными и опасными производственными факторами, а также работам, при выполнении которых проводятся обязательные предварительные и периодические медицинские осмотры». Приказ действует до 01.04.2027 года.</a:t>
            </a:r>
            <a:endParaRPr kumimoji="0" lang="ru-RU" sz="18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16632"/>
            <a:ext cx="8229600" cy="5890659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n-US" sz="1600" dirty="0" smtClean="0">
                <a:solidFill>
                  <a:srgbClr val="FF0000"/>
                </a:solidFill>
              </a:rPr>
              <a:t>III</a:t>
            </a:r>
            <a:r>
              <a:rPr lang="ru-RU" sz="1600" dirty="0" smtClean="0">
                <a:solidFill>
                  <a:srgbClr val="FF0000"/>
                </a:solidFill>
              </a:rPr>
              <a:t>. </a:t>
            </a:r>
            <a:r>
              <a:rPr lang="ru-RU" sz="1600" dirty="0" err="1" smtClean="0">
                <a:solidFill>
                  <a:srgbClr val="FF0000"/>
                </a:solidFill>
              </a:rPr>
              <a:t>Антикоррупционные</a:t>
            </a:r>
            <a:r>
              <a:rPr lang="ru-RU" sz="1600" dirty="0" smtClean="0">
                <a:solidFill>
                  <a:srgbClr val="FF0000"/>
                </a:solidFill>
              </a:rPr>
              <a:t> меры.</a:t>
            </a:r>
            <a:endParaRPr lang="en-US" sz="1600" dirty="0" smtClean="0">
              <a:solidFill>
                <a:srgbClr val="FF0000"/>
              </a:solidFill>
            </a:endParaRPr>
          </a:p>
          <a:p>
            <a:r>
              <a:rPr lang="ru-RU" sz="1600" dirty="0" smtClean="0"/>
              <a:t>Во исполнение Комплексного плана мероприятий, направленного на мотивирование подконтрольных хозяйствующих субъектов к принятию </a:t>
            </a:r>
            <a:r>
              <a:rPr lang="ru-RU" sz="1600" dirty="0" err="1" smtClean="0"/>
              <a:t>антикоррупционных</a:t>
            </a:r>
            <a:r>
              <a:rPr lang="ru-RU" sz="1600" dirty="0" smtClean="0"/>
              <a:t> мер, Межрегиональным управлением №50 ФМБА России проведены следующие мероприятия:</a:t>
            </a:r>
          </a:p>
          <a:p>
            <a:r>
              <a:rPr lang="ru-RU" sz="1600" dirty="0" smtClean="0"/>
              <a:t>- «Горячие  линии» по фактам возможных коррупционных нарушений со стороны федеральных государственных гражданских служащих Управления, осуществляющих контрольно-надзорные полномочия были проведены 17 марта ,23июня, 09 сентября, 21 декабря 2020 года.</a:t>
            </a:r>
          </a:p>
          <a:p>
            <a:r>
              <a:rPr lang="ru-RU" sz="1600" dirty="0" smtClean="0"/>
              <a:t>- На сайте Межрегионального управления №50 ФМБА России размещена информация о «телефоне доверия» с возможностью приема сообщений о возможных фактах коррупции, допущенных федеральными государственными гражданскими служащими, осуществляющими контрольно-надзорные полномочия. </a:t>
            </a:r>
          </a:p>
          <a:p>
            <a:r>
              <a:rPr lang="ru-RU" sz="1600" dirty="0" smtClean="0"/>
              <a:t>- Подготовлена Памятка для посетителей Межрегионального управления № 50 ФМБА России с отражением информации о беспрепятственной возможности обращения к руководителю по имеющимся в их распоряжении фактам коррупции со стороны государственных гражданских служащих Межрегионального управления № 50 ФМБА России, осуществляющих контрольно-надзорные полномочия, об ограничениях, установленных законодательством Российской Федерации.</a:t>
            </a:r>
          </a:p>
          <a:p>
            <a:pPr>
              <a:buNone/>
            </a:pPr>
            <a:r>
              <a:rPr lang="ru-RU" sz="1600" dirty="0" smtClean="0"/>
              <a:t>  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746643"/>
          </a:xfrm>
        </p:spPr>
        <p:txBody>
          <a:bodyPr>
            <a:normAutofit fontScale="25000" lnSpcReduction="20000"/>
          </a:bodyPr>
          <a:lstStyle/>
          <a:p>
            <a:r>
              <a:rPr lang="ru-RU" sz="6400" dirty="0" smtClean="0"/>
              <a:t>- На сайте Межрегионального управления №50 ФМБА России в сети Интернет сформирован специальный раздел «противодействие коррупции» с возможностью обратной связи для посетителей ресурса с целью передачи информации по фактам коррупции со стороны федеральных государственных гражданских служащих Управления, осуществляющих контрольно-надзорные полномочия.</a:t>
            </a:r>
            <a:endParaRPr lang="en-US" sz="6400" dirty="0" smtClean="0"/>
          </a:p>
          <a:p>
            <a:r>
              <a:rPr lang="ru-RU" sz="6400" dirty="0" smtClean="0"/>
              <a:t> - Должностные лица используют проверочные листы (списки контрольных вопросов), утвержденные приказами ФМБА России и зарегистрированные в Минюсте России, при проведении плановых мероприятий по надзору (контролю) в отношении предприятий общественного питания, торговли, парикмахерских, салонов красоты, соляриев.</a:t>
            </a:r>
          </a:p>
          <a:p>
            <a:r>
              <a:rPr lang="ru-RU" sz="6400" dirty="0" smtClean="0"/>
              <a:t>- Должностные лица используют проверочные листы (списки контрольных вопросов), утвержденные приказами ФМБА России и зарегистрированные в Минюсте России, при проведении проверок соблюдения требований радиационной безопасности при обращении с радиоактивными веществами, радиоактивными материалами, радиационными источниками, радиоактивными отходами и промышленными отходами, содержащими радиоактивные вещества.</a:t>
            </a:r>
          </a:p>
          <a:p>
            <a:r>
              <a:rPr lang="ru-RU" sz="6400" dirty="0" smtClean="0"/>
              <a:t>На сайте Межрегионального управления №50 ФМБА России размещены актуализированные и утвержденные  Федеральным </a:t>
            </a:r>
            <a:r>
              <a:rPr lang="ru-RU" sz="6400" dirty="0" err="1" smtClean="0"/>
              <a:t>медико</a:t>
            </a:r>
            <a:r>
              <a:rPr lang="ru-RU" sz="6400" dirty="0" smtClean="0"/>
              <a:t> – биологическим агентством (ФМБА России ) в 2021 году:  </a:t>
            </a:r>
          </a:p>
          <a:p>
            <a:r>
              <a:rPr lang="ru-RU" sz="6400" dirty="0" smtClean="0"/>
              <a:t>1.</a:t>
            </a:r>
            <a:r>
              <a:rPr lang="ru-RU" sz="6400" u="sng" dirty="0" smtClean="0">
                <a:hlinkClick r:id="rId2"/>
              </a:rPr>
              <a:t>Перечень актов, содержащих обязательные требования, соблюдение которых оценивается при проведении мероприятий по контролю при осуществлении федерального государственного санитарно-эпидемиологического надзора</a:t>
            </a:r>
            <a:r>
              <a:rPr lang="ru-RU" sz="6400" dirty="0" smtClean="0"/>
              <a:t> </a:t>
            </a:r>
          </a:p>
          <a:p>
            <a:r>
              <a:rPr lang="ru-RU" sz="6400" dirty="0" smtClean="0"/>
              <a:t>2.</a:t>
            </a:r>
            <a:r>
              <a:rPr lang="ru-RU" sz="6400" u="sng" dirty="0" smtClean="0"/>
              <a:t>Перечень нормативных правовых актов или их отдельных частей, содержащих обязательные требования, оценка соблюдения которых является предметом государственного контроля за обеспечением безопасности донорской крови и ее компонентов"</a:t>
            </a:r>
            <a:endParaRPr lang="ru-RU" sz="64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24258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</a:rPr>
              <a:t>   Объекты, находящиеся на контроле (надзоре) в Межрегиональном  управлении №50 ФМБА России </a:t>
            </a:r>
          </a:p>
          <a:p>
            <a:pPr>
              <a:buNone/>
            </a:pPr>
            <a:r>
              <a:rPr lang="ru-RU" sz="2000" b="1" dirty="0" smtClean="0"/>
              <a:t>Всего находится  на контроле (надзоре) на 01.01.20</a:t>
            </a:r>
            <a:r>
              <a:rPr lang="en-US" sz="2000" b="1" dirty="0" smtClean="0"/>
              <a:t>20</a:t>
            </a:r>
            <a:r>
              <a:rPr lang="ru-RU" sz="2000" b="1" dirty="0" smtClean="0"/>
              <a:t> г. – 1064 объекта (662 субъекта), в том числе объектов малого предпринимательства-487</a:t>
            </a:r>
            <a:endParaRPr lang="ru-RU" sz="2000" dirty="0" smtClean="0"/>
          </a:p>
          <a:p>
            <a:r>
              <a:rPr lang="ru-RU" sz="2000" b="1" dirty="0" smtClean="0"/>
              <a:t>Промышленные предприятия</a:t>
            </a:r>
            <a:r>
              <a:rPr lang="ru-RU" sz="2000" dirty="0" smtClean="0"/>
              <a:t> -145</a:t>
            </a:r>
          </a:p>
          <a:p>
            <a:endParaRPr lang="ru-RU" sz="2000" dirty="0" smtClean="0"/>
          </a:p>
          <a:p>
            <a:r>
              <a:rPr lang="ru-RU" sz="2000" b="1" dirty="0" smtClean="0"/>
              <a:t>Коммунальные объекты</a:t>
            </a:r>
            <a:r>
              <a:rPr lang="ru-RU" sz="2000" dirty="0" smtClean="0"/>
              <a:t> –  417</a:t>
            </a:r>
          </a:p>
          <a:p>
            <a:endParaRPr lang="en-US" sz="2000" dirty="0" smtClean="0"/>
          </a:p>
          <a:p>
            <a:r>
              <a:rPr lang="ru-RU" sz="2000" b="1" dirty="0" smtClean="0"/>
              <a:t>Производство пищевых продуктов, общественного питания и торговли пищевыми  продуктами</a:t>
            </a:r>
            <a:r>
              <a:rPr lang="ru-RU" sz="2000" dirty="0" smtClean="0"/>
              <a:t> -  395</a:t>
            </a:r>
          </a:p>
          <a:p>
            <a:endParaRPr lang="en-US" sz="2000" dirty="0" smtClean="0"/>
          </a:p>
          <a:p>
            <a:r>
              <a:rPr lang="ru-RU" sz="2000" b="1" dirty="0" smtClean="0"/>
              <a:t>Детские и подростковые организации</a:t>
            </a:r>
            <a:r>
              <a:rPr lang="ru-RU" sz="2000" dirty="0" smtClean="0"/>
              <a:t> – 107 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 </a:t>
            </a:r>
            <a:br>
              <a:rPr lang="ru-RU" dirty="0" smtClean="0"/>
            </a:b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>
                <a:solidFill>
                  <a:srgbClr val="FF0000"/>
                </a:solidFill>
              </a:rPr>
              <a:t/>
            </a:r>
            <a:br>
              <a:rPr lang="ru-RU" sz="2200" dirty="0" smtClean="0">
                <a:solidFill>
                  <a:srgbClr val="FF0000"/>
                </a:solidFill>
              </a:rPr>
            </a:br>
            <a:r>
              <a:rPr lang="ru-RU" sz="2200" dirty="0" smtClean="0">
                <a:solidFill>
                  <a:srgbClr val="FF0000"/>
                </a:solidFill>
              </a:rPr>
              <a:t/>
            </a:r>
            <a:br>
              <a:rPr lang="ru-RU" sz="2200" dirty="0" smtClean="0">
                <a:solidFill>
                  <a:srgbClr val="FF0000"/>
                </a:solidFill>
              </a:rPr>
            </a:br>
            <a:r>
              <a:rPr lang="en-US" sz="2200" dirty="0" smtClean="0">
                <a:solidFill>
                  <a:srgbClr val="FF0000"/>
                </a:solidFill>
                <a:effectLst/>
              </a:rPr>
              <a:t>IV</a:t>
            </a:r>
            <a:r>
              <a:rPr lang="ru-RU" sz="2200" dirty="0" smtClean="0">
                <a:solidFill>
                  <a:srgbClr val="FF0000"/>
                </a:solidFill>
                <a:effectLst/>
              </a:rPr>
              <a:t>.</a:t>
            </a:r>
            <a:r>
              <a:rPr lang="ru-RU" sz="2000" dirty="0" smtClean="0">
                <a:solidFill>
                  <a:srgbClr val="FF0000"/>
                </a:solidFill>
                <a:effectLst/>
              </a:rPr>
              <a:t>Результаты правоприменительной практики за 20</a:t>
            </a:r>
            <a:r>
              <a:rPr lang="en-US" sz="2000" dirty="0" smtClean="0">
                <a:solidFill>
                  <a:srgbClr val="FF0000"/>
                </a:solidFill>
                <a:effectLst/>
              </a:rPr>
              <a:t>20</a:t>
            </a:r>
            <a:r>
              <a:rPr lang="ru-RU" sz="2000" dirty="0" smtClean="0">
                <a:solidFill>
                  <a:srgbClr val="FF0000"/>
                </a:solidFill>
                <a:effectLst/>
              </a:rPr>
              <a:t> год.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 </a:t>
            </a:r>
            <a:br>
              <a:rPr lang="ru-RU" sz="2000" dirty="0" smtClean="0"/>
            </a:br>
            <a:r>
              <a:rPr lang="en-US" sz="2200" u="sng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en-US" sz="2200" u="sng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323528" y="3501008"/>
          <a:ext cx="8712970" cy="29023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112"/>
                <a:gridCol w="1224136"/>
                <a:gridCol w="1296144"/>
                <a:gridCol w="1080120"/>
                <a:gridCol w="1615038"/>
                <a:gridCol w="1049258"/>
                <a:gridCol w="1440162"/>
              </a:tblGrid>
              <a:tr h="1179349"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600" b="1" kern="1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Средний риск</a:t>
                      </a:r>
                    </a:p>
                    <a:p>
                      <a:r>
                        <a:rPr kumimoji="0" lang="ru-RU" sz="1600" b="1" kern="1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(4 класс)</a:t>
                      </a:r>
                      <a:endParaRPr lang="ru-RU" sz="16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Из них включенных в план проверок</a:t>
                      </a:r>
                    </a:p>
                    <a:p>
                      <a:r>
                        <a:rPr kumimoji="0" lang="ru-RU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на 20</a:t>
                      </a:r>
                      <a:r>
                        <a:rPr kumimoji="0" lang="en-US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r>
                        <a:rPr kumimoji="0" lang="ru-RU" sz="16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год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600" b="1" kern="1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Умеренный риск</a:t>
                      </a:r>
                    </a:p>
                    <a:p>
                      <a:r>
                        <a:rPr kumimoji="0" lang="ru-RU" sz="1600" b="1" kern="1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(5 класс)</a:t>
                      </a:r>
                      <a:endParaRPr lang="ru-RU" sz="16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Из них включенных в план проверок</a:t>
                      </a:r>
                    </a:p>
                    <a:p>
                      <a:r>
                        <a:rPr kumimoji="0" lang="ru-RU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на 20</a:t>
                      </a:r>
                      <a:r>
                        <a:rPr kumimoji="0" lang="en-US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r>
                        <a:rPr kumimoji="0" lang="ru-RU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год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600" b="1" kern="1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Низкий риск</a:t>
                      </a:r>
                    </a:p>
                    <a:p>
                      <a:r>
                        <a:rPr kumimoji="0" lang="ru-RU" sz="1600" b="1" kern="1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(6 класс)</a:t>
                      </a:r>
                      <a:endParaRPr lang="ru-RU" sz="16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Из них включенных в план проверок</a:t>
                      </a:r>
                    </a:p>
                    <a:p>
                      <a:r>
                        <a:rPr kumimoji="0" lang="ru-RU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на 20</a:t>
                      </a:r>
                      <a:r>
                        <a:rPr kumimoji="0" lang="en-US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r>
                        <a:rPr kumimoji="0" lang="ru-RU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год</a:t>
                      </a:r>
                      <a:endParaRPr lang="ru-RU" sz="1600" dirty="0"/>
                    </a:p>
                  </a:txBody>
                  <a:tcPr/>
                </a:tc>
              </a:tr>
              <a:tr h="13478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Количество субъектов (шт.)</a:t>
                      </a:r>
                      <a:endParaRPr lang="ru-RU" sz="1600" dirty="0" smtClean="0"/>
                    </a:p>
                    <a:p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322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6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137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0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120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0</a:t>
                      </a:r>
                      <a:endParaRPr lang="ru-RU" sz="16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pPr algn="ctr"/>
            <a:r>
              <a:rPr lang="en-US" sz="1800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en-US" sz="18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en-US" sz="1800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en-US" sz="18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en-US" sz="1800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en-US" sz="18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en-US" sz="1800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en-US" sz="18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1800" dirty="0" smtClean="0">
                <a:solidFill>
                  <a:schemeClr val="accent2">
                    <a:lumMod val="75000"/>
                  </a:schemeClr>
                </a:solidFill>
              </a:rPr>
              <a:t>Распределение субъектов, находящихся на контроле (надзоре)  Межрегионального управления №50 ФМБА  России, по категориям риска:</a:t>
            </a: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79512" y="836712"/>
          <a:ext cx="8784976" cy="2634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0120"/>
                <a:gridCol w="1224136"/>
                <a:gridCol w="1440163"/>
                <a:gridCol w="1024335"/>
                <a:gridCol w="1315923"/>
                <a:gridCol w="1260139"/>
                <a:gridCol w="1440160"/>
              </a:tblGrid>
              <a:tr h="1008112"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600" b="1" kern="1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Чрезвычайно высокий риск</a:t>
                      </a:r>
                    </a:p>
                    <a:p>
                      <a:r>
                        <a:rPr kumimoji="0" lang="ru-RU" sz="1600" b="1" kern="1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(1 класс)</a:t>
                      </a:r>
                      <a:endParaRPr lang="ru-RU" sz="16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Из них включенных в план проверок</a:t>
                      </a:r>
                    </a:p>
                    <a:p>
                      <a:r>
                        <a:rPr kumimoji="0" lang="ru-RU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на 20</a:t>
                      </a:r>
                      <a:r>
                        <a:rPr kumimoji="0" lang="en-US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r>
                        <a:rPr kumimoji="0" lang="ru-RU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год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600" b="1" kern="1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Высокий риск</a:t>
                      </a:r>
                    </a:p>
                    <a:p>
                      <a:r>
                        <a:rPr kumimoji="0" lang="ru-RU" sz="1600" b="1" kern="1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(2 класс)</a:t>
                      </a:r>
                      <a:endParaRPr lang="ru-RU" sz="16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Из них включенных в план проверок</a:t>
                      </a:r>
                    </a:p>
                    <a:p>
                      <a:r>
                        <a:rPr kumimoji="0" lang="ru-RU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на 20</a:t>
                      </a:r>
                      <a:r>
                        <a:rPr kumimoji="0" lang="en-US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r>
                        <a:rPr kumimoji="0" lang="ru-RU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год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600" b="1" kern="1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Значительный риск</a:t>
                      </a:r>
                    </a:p>
                    <a:p>
                      <a:r>
                        <a:rPr kumimoji="0" lang="ru-RU" sz="1600" b="1" kern="1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(3 класс)</a:t>
                      </a:r>
                      <a:endParaRPr lang="ru-RU" sz="16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Из них включенных в план проверок</a:t>
                      </a:r>
                    </a:p>
                    <a:p>
                      <a:r>
                        <a:rPr kumimoji="0" lang="ru-RU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на 20</a:t>
                      </a:r>
                      <a:r>
                        <a:rPr kumimoji="0" lang="en-US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r>
                        <a:rPr kumimoji="0" lang="ru-RU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год</a:t>
                      </a:r>
                      <a:endParaRPr lang="ru-RU" sz="1600" dirty="0"/>
                    </a:p>
                  </a:txBody>
                  <a:tcPr/>
                </a:tc>
              </a:tr>
              <a:tr h="1080120">
                <a:tc>
                  <a:txBody>
                    <a:bodyPr/>
                    <a:lstStyle/>
                    <a:p>
                      <a:r>
                        <a:rPr kumimoji="0"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Количество субъектов (шт.)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1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1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16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3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66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4</a:t>
                      </a:r>
                      <a:endParaRPr lang="ru-RU" sz="16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</a:rPr>
              <a:t>Распределение объектов, находящихся на контроле (надзоре)  Межрегионального управления №50 ФМБА  России, по категориям риска:</a:t>
            </a:r>
            <a:r>
              <a:rPr lang="ru-RU" sz="2000" dirty="0" smtClean="0"/>
              <a:t> </a:t>
            </a:r>
            <a:endParaRPr lang="ru-RU" sz="2000" dirty="0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539552" y="1988840"/>
          <a:ext cx="8157592" cy="37444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78796"/>
                <a:gridCol w="4078796"/>
              </a:tblGrid>
              <a:tr h="534917">
                <a:tc>
                  <a:txBody>
                    <a:bodyPr/>
                    <a:lstStyle/>
                    <a:p>
                      <a:r>
                        <a:rPr lang="ru-RU" dirty="0" smtClean="0"/>
                        <a:t>Категории риска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%</a:t>
                      </a:r>
                      <a:endParaRPr lang="ru-RU" dirty="0"/>
                    </a:p>
                  </a:txBody>
                  <a:tcPr/>
                </a:tc>
              </a:tr>
              <a:tr h="534917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600" b="1" dirty="0">
                          <a:latin typeface="Calibri"/>
                          <a:ea typeface="Times New Roman"/>
                          <a:cs typeface="Times New Roman"/>
                        </a:rPr>
                        <a:t>Чрезвычайно высокий </a:t>
                      </a:r>
                      <a:r>
                        <a:rPr lang="ru-RU" sz="1600" b="1" dirty="0" smtClean="0">
                          <a:latin typeface="Calibri"/>
                          <a:ea typeface="Times New Roman"/>
                          <a:cs typeface="Times New Roman"/>
                        </a:rPr>
                        <a:t>риск</a:t>
                      </a:r>
                      <a:endParaRPr lang="ru-RU" sz="16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r>
                        <a:rPr lang="ru-RU" sz="1600" b="1" dirty="0" smtClean="0">
                          <a:latin typeface="Calibri"/>
                          <a:ea typeface="Times New Roman"/>
                          <a:cs typeface="Times New Roman"/>
                        </a:rPr>
                        <a:t>,1</a:t>
                      </a:r>
                      <a:endParaRPr lang="ru-RU" sz="16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34917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600" b="1" dirty="0">
                          <a:latin typeface="Calibri"/>
                          <a:ea typeface="Times New Roman"/>
                          <a:cs typeface="Times New Roman"/>
                        </a:rPr>
                        <a:t>Высокий </a:t>
                      </a:r>
                      <a:r>
                        <a:rPr lang="ru-RU" sz="1600" b="1" dirty="0" smtClean="0">
                          <a:latin typeface="Calibri"/>
                          <a:ea typeface="Times New Roman"/>
                          <a:cs typeface="Times New Roman"/>
                        </a:rPr>
                        <a:t>риск</a:t>
                      </a:r>
                      <a:endParaRPr lang="ru-RU" sz="16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Calibri"/>
                          <a:ea typeface="Times New Roman"/>
                          <a:cs typeface="Times New Roman"/>
                        </a:rPr>
                        <a:t>2,4</a:t>
                      </a:r>
                      <a:endParaRPr lang="ru-RU" sz="16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34917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600" b="1" dirty="0">
                          <a:latin typeface="Calibri"/>
                          <a:ea typeface="Times New Roman"/>
                          <a:cs typeface="Times New Roman"/>
                        </a:rPr>
                        <a:t>Значительный </a:t>
                      </a:r>
                      <a:r>
                        <a:rPr lang="ru-RU" sz="1600" b="1" dirty="0" smtClean="0">
                          <a:latin typeface="Calibri"/>
                          <a:ea typeface="Times New Roman"/>
                          <a:cs typeface="Times New Roman"/>
                        </a:rPr>
                        <a:t>риск</a:t>
                      </a:r>
                      <a:endParaRPr lang="ru-RU" sz="16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Calibri"/>
                          <a:ea typeface="Times New Roman"/>
                          <a:cs typeface="Times New Roman"/>
                        </a:rPr>
                        <a:t>10,0</a:t>
                      </a:r>
                      <a:endParaRPr lang="ru-RU" sz="16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34917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600" b="1" dirty="0">
                          <a:latin typeface="Calibri"/>
                          <a:ea typeface="Times New Roman"/>
                          <a:cs typeface="Times New Roman"/>
                        </a:rPr>
                        <a:t>Средний риск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Calibri"/>
                          <a:ea typeface="Times New Roman"/>
                          <a:cs typeface="Times New Roman"/>
                        </a:rPr>
                        <a:t>49,0</a:t>
                      </a:r>
                      <a:endParaRPr lang="ru-RU" sz="16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34917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600" b="1">
                          <a:latin typeface="Calibri"/>
                          <a:ea typeface="Times New Roman"/>
                          <a:cs typeface="Times New Roman"/>
                        </a:rPr>
                        <a:t>Умеренный риск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Calibri"/>
                          <a:ea typeface="Times New Roman"/>
                          <a:cs typeface="Times New Roman"/>
                        </a:rPr>
                        <a:t>21,0</a:t>
                      </a:r>
                      <a:endParaRPr lang="ru-RU" sz="16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34917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600" b="1" dirty="0">
                          <a:latin typeface="Calibri"/>
                          <a:ea typeface="Times New Roman"/>
                          <a:cs typeface="Times New Roman"/>
                        </a:rPr>
                        <a:t>Низкий риск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Calibri"/>
                          <a:ea typeface="Times New Roman"/>
                          <a:cs typeface="Times New Roman"/>
                        </a:rPr>
                        <a:t>17,5</a:t>
                      </a:r>
                      <a:endParaRPr lang="ru-RU" sz="16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683568" y="1124744"/>
            <a:ext cx="8136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Общее количество объектов, подлежащих надзору- 1064 (на 01.01.2020 г. ) 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611560" y="4365104"/>
          <a:ext cx="8229600" cy="1663887"/>
        </p:xfrm>
        <a:graphic>
          <a:graphicData uri="http://schemas.openxmlformats.org/drawingml/2006/table">
            <a:tbl>
              <a:tblPr/>
              <a:tblGrid>
                <a:gridCol w="4051440"/>
                <a:gridCol w="4178160"/>
              </a:tblGrid>
              <a:tr h="16638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280" marR="64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280" marR="64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1"/>
          <p:cNvSpPr>
            <a:spLocks noChangeArrowheads="1"/>
          </p:cNvSpPr>
          <p:nvPr/>
        </p:nvSpPr>
        <p:spPr bwMode="auto">
          <a:xfrm>
            <a:off x="0" y="5270431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20273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Подавляющее большинство плановых проверок за 2020</a:t>
            </a: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rgbClr val="20273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20273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год приходится на </a:t>
            </a:r>
            <a:r>
              <a:rPr lang="ru-RU" sz="1600" dirty="0" smtClean="0">
                <a:solidFill>
                  <a:srgbClr val="20273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су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20273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бъекты категорий </a:t>
            </a:r>
            <a:r>
              <a:rPr kumimoji="0" lang="ru-RU" sz="1600" b="0" i="0" u="none" strike="noStrike" cap="none" normalizeH="0" baseline="0" smtClean="0">
                <a:ln>
                  <a:noFill/>
                </a:ln>
                <a:solidFill>
                  <a:srgbClr val="20273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высокого, значительного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20273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 среднего рисков.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611560" y="188640"/>
          <a:ext cx="7499176" cy="50263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530619"/>
          </a:xfrm>
        </p:spPr>
        <p:txBody>
          <a:bodyPr>
            <a:normAutofit fontScale="85000" lnSpcReduction="20000"/>
          </a:bodyPr>
          <a:lstStyle/>
          <a:p>
            <a:r>
              <a:rPr lang="ru-RU" sz="1900" dirty="0" smtClean="0"/>
              <a:t>В 2020 году Межрегиональным управлением №50 ФМБА России были проведены проверки в сфере обеспечения санитарно-эпидемиологического благополучия населения на объектах ЗАТО г. </a:t>
            </a:r>
            <a:r>
              <a:rPr lang="ru-RU" sz="1900" dirty="0" err="1" smtClean="0"/>
              <a:t>Сарова</a:t>
            </a:r>
            <a:r>
              <a:rPr lang="ru-RU" sz="1900" dirty="0" smtClean="0"/>
              <a:t>. Была проведена 31 проверка в отношении 29 юридических лиц и индивидуальных предпринимателей, из них:</a:t>
            </a:r>
          </a:p>
          <a:p>
            <a:r>
              <a:rPr lang="ru-RU" sz="1900" dirty="0" smtClean="0"/>
              <a:t> - 14 плановых проверок;</a:t>
            </a:r>
          </a:p>
          <a:p>
            <a:r>
              <a:rPr lang="ru-RU" sz="1900" dirty="0" smtClean="0"/>
              <a:t> - 17 внеплановых проверок (в том числе:2 - по контролю за исполнением предписаний, выданных по результатам проведенных ранее проверок, 15 - по заявлениям (обращениям) физических и юридических лиц о возникновении угрозы причинения вреда жизни, здоровью граждан).</a:t>
            </a:r>
          </a:p>
          <a:p>
            <a:r>
              <a:rPr lang="ru-RU" sz="1900" dirty="0" smtClean="0"/>
              <a:t>Согласовано с органами прокуратуры 12 заявлений о проведении внеплановых проверок (3 проверки  документарные, не требующие согласования с органами прокуратуры).</a:t>
            </a:r>
          </a:p>
          <a:p>
            <a:pPr>
              <a:buNone/>
            </a:pPr>
            <a:r>
              <a:rPr lang="ru-RU" sz="1900" dirty="0" smtClean="0"/>
              <a:t>     -  С привлечением экспертных организаций проведено 9 проверок .</a:t>
            </a:r>
          </a:p>
          <a:p>
            <a:r>
              <a:rPr lang="ru-RU" sz="1900" dirty="0" smtClean="0"/>
              <a:t>-По итогам 2 плановых и 1 внеплановой проверки выявлено 9 нарушений обязательных требований законодательства.</a:t>
            </a:r>
          </a:p>
          <a:p>
            <a:r>
              <a:rPr lang="ru-RU" sz="1900" dirty="0" smtClean="0"/>
              <a:t> По фактам выявленных нарушений было вынесено 4 предупреждения (2 на юридическое лицо и 2 на должностное лицо) и наложено 3 административных  штрафа в том числе 2 - на юридическое лицо и 1- должностное лицо на сумму 21 тысяча рублей. Общая сумма уплаченных штрафов – 21 тысяча рублей. </a:t>
            </a:r>
          </a:p>
          <a:p>
            <a:r>
              <a:rPr lang="ru-RU" sz="1900" dirty="0" smtClean="0"/>
              <a:t> В сфере донорства крови и ее компонентов проведены 3 внеплановые проверки  (в том числе 1-по выполнению ранее выданного предписания, 2-е по поступившей из ФМБА информации  о посттрансфузионном осложнении. В ходе проверок нарушения не выявлены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476672"/>
          </a:xfrm>
        </p:spPr>
        <p:txBody>
          <a:bodyPr>
            <a:normAutofit fontScale="90000"/>
          </a:bodyPr>
          <a:lstStyle/>
          <a:p>
            <a:r>
              <a:rPr lang="ru-RU" sz="2200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22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2200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22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en-US" sz="2200" dirty="0" smtClean="0">
                <a:solidFill>
                  <a:srgbClr val="FF0000"/>
                </a:solidFill>
                <a:effectLst/>
              </a:rPr>
              <a:t>V</a:t>
            </a:r>
            <a:r>
              <a:rPr lang="ru-RU" sz="2200" dirty="0" smtClean="0">
                <a:solidFill>
                  <a:srgbClr val="FF0000"/>
                </a:solidFill>
                <a:effectLst/>
              </a:rPr>
              <a:t>. Результаты проведенных проверок в 2020 году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2132856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2"/>
                </a:solidFill>
              </a:rPr>
              <a:t>Типовые нарушения обязательных требований нормативных правовых актов.</a:t>
            </a:r>
            <a:endParaRPr lang="ru-RU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818651"/>
          </a:xfrm>
        </p:spPr>
        <p:txBody>
          <a:bodyPr>
            <a:normAutofit/>
          </a:bodyPr>
          <a:lstStyle/>
          <a:p>
            <a:pPr lvl="0"/>
            <a:r>
              <a:rPr lang="ru-RU" sz="1800" b="1" u="sng" dirty="0" smtClean="0"/>
              <a:t>1. ПРИМЕР НАРУШЕНИЯ:</a:t>
            </a:r>
            <a:r>
              <a:rPr lang="ru-RU" sz="1800" u="sng" dirty="0" smtClean="0"/>
              <a:t> </a:t>
            </a:r>
            <a:r>
              <a:rPr lang="ru-RU" sz="1800" dirty="0" smtClean="0"/>
              <a:t>Производственное помещение в предприятии общественного питания не оборудовано раковиной (умывальником) для мытья рук  с подводкой горячей и холодной воды.</a:t>
            </a:r>
          </a:p>
          <a:p>
            <a:r>
              <a:rPr lang="ru-RU" sz="1800" dirty="0" smtClean="0"/>
              <a:t>Что является </a:t>
            </a:r>
            <a:r>
              <a:rPr lang="ru-RU" sz="1800" b="1" dirty="0" smtClean="0"/>
              <a:t>нарушением </a:t>
            </a:r>
            <a:r>
              <a:rPr lang="ru-RU" sz="1600" b="1" dirty="0" smtClean="0"/>
              <a:t>ст.11,  главы  II, Федерального закона от 30 марта 1999 г. № 52-ФЗ</a:t>
            </a:r>
            <a:r>
              <a:rPr lang="ru-RU" sz="1600" dirty="0" smtClean="0"/>
              <a:t> «О санитарно-эпидемиологическом благополучии населения» (с изменениями и дополнениями);  </a:t>
            </a:r>
          </a:p>
          <a:p>
            <a:r>
              <a:rPr lang="ru-RU" sz="1600" dirty="0" smtClean="0"/>
              <a:t>- </a:t>
            </a:r>
            <a:r>
              <a:rPr lang="ru-RU" sz="1600" b="1" dirty="0" smtClean="0"/>
              <a:t>п.п. 4 п. 2 ст. 14 Технического регламента ТС</a:t>
            </a:r>
            <a:r>
              <a:rPr lang="ru-RU" sz="1600" dirty="0" smtClean="0"/>
              <a:t> «О безопасности пищевой продукции» (ТР ТС 021/2011) (утв. Решением Комиссии Таможенного союза от 09.12.2011 № 880);</a:t>
            </a:r>
          </a:p>
          <a:p>
            <a:r>
              <a:rPr lang="ru-RU" sz="1600" dirty="0" smtClean="0"/>
              <a:t>- </a:t>
            </a:r>
            <a:r>
              <a:rPr lang="ru-RU" sz="1600" b="1" dirty="0" smtClean="0"/>
              <a:t>п.3.3  СП 2.3.6.1079-01 </a:t>
            </a:r>
            <a:r>
              <a:rPr lang="ru-RU" sz="1600" dirty="0" smtClean="0"/>
              <a:t>«Санитарно-эпидемиологические требования к организациям общественного питания, изготовлению и </a:t>
            </a:r>
            <a:r>
              <a:rPr lang="ru-RU" sz="1600" dirty="0" err="1" smtClean="0"/>
              <a:t>оборотоспособности</a:t>
            </a:r>
            <a:r>
              <a:rPr lang="ru-RU" sz="1600" dirty="0" smtClean="0"/>
              <a:t> в них пищевых продуктов и продовольственного сырья»</a:t>
            </a:r>
          </a:p>
          <a:p>
            <a:pPr lvl="0"/>
            <a:endParaRPr lang="ru-RU" sz="1600" dirty="0" smtClean="0"/>
          </a:p>
        </p:txBody>
      </p:sp>
      <p:pic>
        <p:nvPicPr>
          <p:cNvPr id="4" name="Рисунок 3" descr="https://asv0825.ru/povar/9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3789040"/>
            <a:ext cx="3816424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746643"/>
          </a:xfrm>
        </p:spPr>
        <p:txBody>
          <a:bodyPr>
            <a:normAutofit/>
          </a:bodyPr>
          <a:lstStyle/>
          <a:p>
            <a:r>
              <a:rPr lang="ru-RU" sz="1600" dirty="0" smtClean="0"/>
              <a:t>7) открытости и доступности информации об организации и осуществлении государственного надзора; </a:t>
            </a:r>
            <a:br>
              <a:rPr lang="ru-RU" sz="1600" dirty="0" smtClean="0"/>
            </a:br>
            <a:r>
              <a:rPr lang="ru-RU" sz="1600" dirty="0" smtClean="0"/>
              <a:t>8) оперативности и разумности при осуществлении государственного надзора.</a:t>
            </a:r>
            <a:endParaRPr lang="ru-RU" sz="1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1196752"/>
            <a:ext cx="799288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Статьей 17 Закона установлено, что в целях информационного обеспечения государственного надзора, в том числе создается  единый реестр надзорных мероприятий. В данном реестре согласно статье 19 закона, наряду с информацией о проводимых надзорными органами плановых и внеплановых проверках, также будут учитываться сведения о профилактических мероприятиях, принятых решениях и действиях должностных лиц при проведении указанных мероприятий. </a:t>
            </a:r>
            <a:br>
              <a:rPr lang="ru-RU" dirty="0" smtClean="0"/>
            </a:br>
            <a:r>
              <a:rPr lang="ru-RU" dirty="0" smtClean="0"/>
              <a:t>В случае отсутствия в указанном едином реестре сведений о надзорном мероприятии либо отдельном надзорном действии на момент начала их проведения осуществление таких мероприятий, не допускается. </a:t>
            </a:r>
            <a:br>
              <a:rPr lang="ru-RU" dirty="0" smtClean="0"/>
            </a:br>
            <a:r>
              <a:rPr lang="ru-RU" dirty="0" smtClean="0"/>
              <a:t>Статьей 21 Закона предусмотрено, что оформление документов при осуществлении государственного надзора надзорными органами, а также специалистами, экспертами, привлекаемыми к проведению надзорных </a:t>
            </a:r>
            <a:r>
              <a:rPr lang="ru-RU" dirty="0" err="1" smtClean="0"/>
              <a:t>мероприятий,будет</a:t>
            </a:r>
            <a:r>
              <a:rPr lang="ru-RU" dirty="0" smtClean="0"/>
              <a:t> составляться в форме электронного документа и подписываться усиленной квалифицированной электронной подписью. </a:t>
            </a:r>
            <a:endParaRPr lang="ru-RU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818651"/>
          </a:xfrm>
          <a:ln>
            <a:noFill/>
          </a:ln>
        </p:spPr>
        <p:txBody>
          <a:bodyPr>
            <a:noAutofit/>
          </a:bodyPr>
          <a:lstStyle/>
          <a:p>
            <a:r>
              <a:rPr lang="ru-RU" sz="1600" b="1" u="sng" dirty="0" smtClean="0">
                <a:solidFill>
                  <a:srgbClr val="FF0000"/>
                </a:solidFill>
              </a:rPr>
              <a:t>«КАК ДЕЛАТЬ НУЖНО (МОЖНО)»</a:t>
            </a:r>
            <a:r>
              <a:rPr lang="ru-RU" sz="1600" b="1" dirty="0" smtClean="0"/>
              <a:t>:</a:t>
            </a:r>
            <a:r>
              <a:rPr lang="ru-RU" sz="1600" b="1" u="sng" dirty="0" smtClean="0"/>
              <a:t>  ст.11 главы  II № 52-ФЗ</a:t>
            </a:r>
            <a:r>
              <a:rPr lang="ru-RU" sz="1600" dirty="0" smtClean="0"/>
              <a:t> Индивидуальные предприниматели и юридические лица в соответствии с осуществляемой ими деятельностью обязаны: выполнять требования санитарного законодательства, а также постановлений, предписаний осуществляющих федеральный государственный санитарно-эпидемиологический надзор должностных лиц; разрабатывать и проводить санитарно-противоэпидемические (профилактические) мероприятия; обеспечивать безопасность для здоровья человека выполняемых работ и оказываемых услуг, а также продукции производственно-технического назначения, пищевых продуктов и товаров для личных и бытовых нужд при их производстве, транспортировке, хранении, реализации населению;</a:t>
            </a:r>
          </a:p>
          <a:p>
            <a:r>
              <a:rPr lang="ru-RU" sz="1600" b="1" u="sng" dirty="0" smtClean="0"/>
              <a:t>п. 3.3 СП 2.3.6.1079-01 </a:t>
            </a:r>
            <a:r>
              <a:rPr lang="ru-RU" sz="1600" dirty="0" smtClean="0"/>
              <a:t>Все производственные цеха оборудуются раковинами с подводкой горячей и холодной воды. При этом следует предусматривать такие конструкции смесителей, которые исключают повторное загрязнение рук после мытья. Горячая и холодная вода подводится ко всем моечным ваннам и раковинам с установкой смесителей, а также, при необходимости, к технологическому оборудованию.</a:t>
            </a:r>
          </a:p>
          <a:p>
            <a:pPr fontAlgn="base"/>
            <a:r>
              <a:rPr lang="ru-RU" sz="1600" b="1" u="sng" dirty="0" smtClean="0"/>
              <a:t>п.п. 4 п. 2 ст. 14 ТР ТС 021/2011 </a:t>
            </a:r>
            <a:r>
              <a:rPr lang="ru-RU" sz="1600" dirty="0" smtClean="0"/>
              <a:t>Производственные помещения, в которых осуществляется производство (изготовление) пищевой продукции, должны быть оборудованы умывальниками для мытья рук с подводкой горячей и холодной воды, со средствами для мытья рук и устройствами для вытирания и (или) сушки рук.</a:t>
            </a:r>
          </a:p>
          <a:p>
            <a:endParaRPr lang="ru-RU" sz="1800" dirty="0" smtClean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818651"/>
          </a:xfrm>
        </p:spPr>
        <p:txBody>
          <a:bodyPr>
            <a:normAutofit fontScale="92500" lnSpcReduction="10000"/>
          </a:bodyPr>
          <a:lstStyle/>
          <a:p>
            <a:r>
              <a:rPr lang="ru-RU" sz="1800" b="1" u="sng" dirty="0" smtClean="0"/>
              <a:t>2.ПРИМЕР НАРУШЕНИЯ</a:t>
            </a:r>
            <a:r>
              <a:rPr lang="ru-RU" sz="2400" b="1" dirty="0" smtClean="0"/>
              <a:t>: </a:t>
            </a:r>
            <a:r>
              <a:rPr lang="ru-RU" sz="1800" dirty="0" smtClean="0"/>
              <a:t>Температура горячей воды в точке разбора не соответствует установленным  требованиям -  температура горячей воды  на момент проверки ниже 65 °C – а именно  60 °C.</a:t>
            </a:r>
          </a:p>
          <a:p>
            <a:r>
              <a:rPr lang="ru-RU" sz="1800" dirty="0" smtClean="0"/>
              <a:t>Что является </a:t>
            </a:r>
            <a:r>
              <a:rPr lang="ru-RU" sz="1800" b="1" dirty="0" smtClean="0"/>
              <a:t>нарушением</a:t>
            </a:r>
            <a:r>
              <a:rPr lang="ru-RU" sz="1800" dirty="0" smtClean="0"/>
              <a:t> -   </a:t>
            </a:r>
            <a:r>
              <a:rPr lang="ru-RU" sz="1800" b="1" dirty="0" smtClean="0"/>
              <a:t>ст.11, ст. 17  главы  II, Федерального закона от 30 марта 1999 г. № 52-ФЗ</a:t>
            </a:r>
            <a:r>
              <a:rPr lang="ru-RU" sz="1800" dirty="0" smtClean="0"/>
              <a:t> «О санитарно-эпидемиологическом благополучии населения» (с изменениями и дополнениями);                                                        </a:t>
            </a:r>
          </a:p>
          <a:p>
            <a:r>
              <a:rPr lang="ru-RU" sz="1800" dirty="0" smtClean="0"/>
              <a:t> - </a:t>
            </a:r>
            <a:r>
              <a:rPr lang="ru-RU" sz="1800" b="1" dirty="0" smtClean="0"/>
              <a:t>п.3.3  СП 2.3.6.1079-01 </a:t>
            </a:r>
            <a:r>
              <a:rPr lang="ru-RU" sz="1800" dirty="0" smtClean="0"/>
              <a:t>«Санитарно-эпидемиологические требования к организациям общественного питания, изготовлению и </a:t>
            </a:r>
            <a:r>
              <a:rPr lang="ru-RU" sz="1800" dirty="0" err="1" smtClean="0"/>
              <a:t>оборотоспособности</a:t>
            </a:r>
            <a:r>
              <a:rPr lang="ru-RU" sz="1800" dirty="0" smtClean="0"/>
              <a:t> в них пищевых продуктов и продовольственного сырья»</a:t>
            </a:r>
            <a:endParaRPr lang="ru-RU" sz="1800" b="1" dirty="0" smtClean="0"/>
          </a:p>
          <a:p>
            <a:r>
              <a:rPr lang="ru-RU" sz="1800" b="1" u="sng" dirty="0" smtClean="0">
                <a:solidFill>
                  <a:srgbClr val="FF0000"/>
                </a:solidFill>
              </a:rPr>
              <a:t>«КАК ДЕЛАТЬ НУЖНО (МОЖНО)»</a:t>
            </a:r>
            <a:r>
              <a:rPr lang="ru-RU" sz="1800" b="1" u="sng" dirty="0" smtClean="0"/>
              <a:t>: ст.17 главы  II № 52-ФЗ</a:t>
            </a:r>
            <a:r>
              <a:rPr lang="ru-RU" sz="1800" dirty="0" smtClean="0"/>
              <a:t> При организации питания населения в специально оборудованных местах, в том числе при приготовлении пищи и напитков, их хранении и реализации населению, для предотвращения возникновения и распространения инфекционных заболеваний и массовых неинфекционных заболеваний (отравлений)        должны выполняться санитарно-эпидемиологические </a:t>
            </a:r>
          </a:p>
          <a:p>
            <a:r>
              <a:rPr lang="ru-RU" sz="1800" b="1" u="sng" dirty="0" smtClean="0"/>
              <a:t>-п. 3.3 СП 2.3.6.1079-01 </a:t>
            </a:r>
            <a:r>
              <a:rPr lang="ru-RU" sz="1800" dirty="0" smtClean="0"/>
              <a:t>Все производственные цеха оборудуются раковинами с подводкой горячей и             холодной воды. Температура горячей воды в точке            разбора должна быть не ниже 65 °С.</a:t>
            </a:r>
          </a:p>
          <a:p>
            <a:endParaRPr lang="ru-RU" sz="1800" b="1" u="sng" dirty="0" smtClean="0"/>
          </a:p>
          <a:p>
            <a:endParaRPr lang="ru-RU" sz="2300" b="1" dirty="0" smtClean="0"/>
          </a:p>
          <a:p>
            <a:endParaRPr lang="ru-RU" dirty="0"/>
          </a:p>
        </p:txBody>
      </p:sp>
      <p:pic>
        <p:nvPicPr>
          <p:cNvPr id="5" name="Рисунок 4" descr="https://pbs.twimg.com/media/D0zcxoSWsAAEcSR.jpg:large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8304" y="4437112"/>
            <a:ext cx="1728192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674635"/>
          </a:xfrm>
        </p:spPr>
        <p:txBody>
          <a:bodyPr>
            <a:normAutofit/>
          </a:bodyPr>
          <a:lstStyle/>
          <a:p>
            <a:r>
              <a:rPr lang="ru-RU" sz="2000" b="1" u="sng" dirty="0" smtClean="0"/>
              <a:t>3. ПРИМЕР НАРУШЕНИЯ </a:t>
            </a:r>
            <a:r>
              <a:rPr lang="ru-RU" sz="2000" b="1" dirty="0" smtClean="0"/>
              <a:t>: </a:t>
            </a:r>
            <a:r>
              <a:rPr lang="ru-RU" sz="1600" dirty="0" smtClean="0"/>
              <a:t>Система внутренней канализации  предприятия общественного питания не соответствует  требованиям:</a:t>
            </a:r>
          </a:p>
          <a:p>
            <a:r>
              <a:rPr lang="ru-RU" sz="1600" dirty="0" smtClean="0"/>
              <a:t> - по организации раздельных выпусков производственной и хозяйственно-бытовой канализации и по объединению сетей производственной канализации  кофейни, размещенной в здании иного назначения – ТЦ, с хозяйственно-фекальной канализацией этого здания;</a:t>
            </a:r>
          </a:p>
          <a:p>
            <a:r>
              <a:rPr lang="ru-RU" sz="1600" dirty="0" smtClean="0"/>
              <a:t>-  по наличию воздушных разрывов -  при присоединении моечных ванн к приемным устройствам канализации не предусмотрены воздушные разрывы и приёмные воронки;</a:t>
            </a:r>
          </a:p>
          <a:p>
            <a:r>
              <a:rPr lang="ru-RU" sz="1600" dirty="0" smtClean="0"/>
              <a:t>-  по оборудованию сливными трапами с уклоном пола к ним в производственных цехах –  производственное помещение -  «холодный» цех не оборудован сливном трапом с уклоном пола к нему. </a:t>
            </a:r>
          </a:p>
          <a:p>
            <a:r>
              <a:rPr lang="ru-RU" sz="1600" dirty="0" smtClean="0"/>
              <a:t>Что является </a:t>
            </a:r>
            <a:r>
              <a:rPr lang="ru-RU" sz="1600" b="1" dirty="0" smtClean="0"/>
              <a:t>нарушением ст.11, ст. 17  главы  II, Федерального закона от 30 марта 1999 г. № 52-ФЗ</a:t>
            </a:r>
            <a:r>
              <a:rPr lang="ru-RU" sz="1600" dirty="0" smtClean="0"/>
              <a:t> «О санитарно-эпидемиологическом благополучии населения» (с изменениями и дополнениями);                                                                                                                   - </a:t>
            </a:r>
            <a:r>
              <a:rPr lang="ru-RU" sz="1600" b="1" dirty="0" smtClean="0"/>
              <a:t>п.</a:t>
            </a:r>
            <a:r>
              <a:rPr lang="ru-RU" sz="1600" dirty="0" smtClean="0"/>
              <a:t> </a:t>
            </a:r>
            <a:r>
              <a:rPr lang="ru-RU" sz="1600" b="1" dirty="0" smtClean="0"/>
              <a:t>3.7, 3.8, 3.11,3.13</a:t>
            </a:r>
            <a:r>
              <a:rPr lang="ru-RU" sz="1600" dirty="0" smtClean="0"/>
              <a:t> </a:t>
            </a:r>
            <a:r>
              <a:rPr lang="ru-RU" sz="1600" b="1" dirty="0" smtClean="0"/>
              <a:t>СП 2.3.6.1079-01 </a:t>
            </a:r>
            <a:r>
              <a:rPr lang="ru-RU" sz="1600" dirty="0" smtClean="0"/>
              <a:t>«Санитарно-эпидемиологические требования к организациям общественного питания, изготовлению и </a:t>
            </a:r>
            <a:r>
              <a:rPr lang="ru-RU" sz="1600" dirty="0" err="1" smtClean="0"/>
              <a:t>оборотоспособности</a:t>
            </a:r>
            <a:r>
              <a:rPr lang="ru-RU" sz="1600" dirty="0" smtClean="0"/>
              <a:t> в них пищевых продуктов и продовольственного сырья»</a:t>
            </a:r>
            <a:r>
              <a:rPr lang="ru-RU" sz="1600" b="1" dirty="0" smtClean="0"/>
              <a:t> </a:t>
            </a:r>
            <a:r>
              <a:rPr lang="ru-RU" sz="1600" u="sng" dirty="0" smtClean="0"/>
              <a:t> </a:t>
            </a:r>
            <a:endParaRPr lang="ru-RU" sz="2000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818651"/>
          </a:xfrm>
        </p:spPr>
        <p:txBody>
          <a:bodyPr>
            <a:normAutofit/>
          </a:bodyPr>
          <a:lstStyle/>
          <a:p>
            <a:r>
              <a:rPr lang="ru-RU" sz="1600" b="1" u="sng" dirty="0" smtClean="0">
                <a:solidFill>
                  <a:srgbClr val="FF0000"/>
                </a:solidFill>
              </a:rPr>
              <a:t>«КАК ДЕЛАТЬ НУЖНО (МОЖНО)»</a:t>
            </a:r>
            <a:r>
              <a:rPr lang="ru-RU" sz="1600" dirty="0" smtClean="0"/>
              <a:t>: </a:t>
            </a:r>
          </a:p>
          <a:p>
            <a:r>
              <a:rPr lang="ru-RU" sz="1600" b="1" u="sng" dirty="0" smtClean="0"/>
              <a:t>п.</a:t>
            </a:r>
            <a:r>
              <a:rPr lang="ru-RU" sz="1600" u="sng" dirty="0" smtClean="0"/>
              <a:t> </a:t>
            </a:r>
            <a:r>
              <a:rPr lang="ru-RU" sz="1600" b="1" u="sng" dirty="0" smtClean="0"/>
              <a:t>3.7 СП 2.3.6.1079-01 </a:t>
            </a:r>
            <a:r>
              <a:rPr lang="ru-RU" sz="1600" dirty="0" smtClean="0"/>
              <a:t>Внутренняя система канализации производственных и хозяйственно-бытовых сточных вод должна быть раздельной с самостоятельными выпусками во внутриплощадочную сеть канализации.</a:t>
            </a:r>
          </a:p>
          <a:p>
            <a:r>
              <a:rPr lang="ru-RU" sz="1600" b="1" u="sng" dirty="0" smtClean="0"/>
              <a:t>п.3.8 СП 2.3.6.1079-01 </a:t>
            </a:r>
            <a:r>
              <a:rPr lang="ru-RU" sz="1600" dirty="0" smtClean="0"/>
              <a:t>Производственное оборудование и моечные ванны присоединяются к канализационной сети с воздушным разрывом не менее 20 мм от верха приемной воронки. Все приемники стоков внутренней канализации имеют гидравлические затворы (сифоны).</a:t>
            </a:r>
          </a:p>
          <a:p>
            <a:r>
              <a:rPr lang="ru-RU" sz="1600" b="1" u="sng" dirty="0" smtClean="0"/>
              <a:t>п.3.11</a:t>
            </a:r>
            <a:r>
              <a:rPr lang="ru-RU" sz="1600" u="sng" dirty="0" smtClean="0"/>
              <a:t> </a:t>
            </a:r>
            <a:r>
              <a:rPr lang="ru-RU" sz="1600" b="1" u="sng" dirty="0" smtClean="0"/>
              <a:t>СП 2.3.6.1079-01 </a:t>
            </a:r>
            <a:r>
              <a:rPr lang="ru-RU" sz="1600" dirty="0" smtClean="0"/>
              <a:t>В помещениях, размещенных в жилых домах и зданиях иного назначения, сети бытовой и производственной канализации организации не объединяются с хозяйственно-фекальной канализацией этих зданий.</a:t>
            </a:r>
          </a:p>
          <a:p>
            <a:r>
              <a:rPr lang="ru-RU" sz="1600" b="1" u="sng" dirty="0" smtClean="0"/>
              <a:t>п.3.13</a:t>
            </a:r>
            <a:r>
              <a:rPr lang="ru-RU" sz="1600" u="sng" dirty="0" smtClean="0"/>
              <a:t> </a:t>
            </a:r>
            <a:r>
              <a:rPr lang="ru-RU" sz="1600" b="1" u="sng" dirty="0" smtClean="0"/>
              <a:t>СП 2.3.6.1079-01</a:t>
            </a:r>
            <a:r>
              <a:rPr lang="ru-RU" sz="1600" b="1" dirty="0" smtClean="0"/>
              <a:t>  </a:t>
            </a:r>
            <a:r>
              <a:rPr lang="ru-RU" sz="1600" dirty="0" smtClean="0"/>
              <a:t>все производственные цеха, моечные, дефростер, загрузочную, камеру хранения                                                    пищевых отходов следует оборудовать                                                                   сливными трапами с уклоном пола к ним. </a:t>
            </a:r>
          </a:p>
          <a:p>
            <a:endParaRPr lang="ru-RU" sz="1200" dirty="0" smtClean="0"/>
          </a:p>
          <a:p>
            <a:endParaRPr lang="ru-RU" dirty="0"/>
          </a:p>
        </p:txBody>
      </p:sp>
      <p:pic>
        <p:nvPicPr>
          <p:cNvPr id="4" name="Рисунок 3" descr="E:\Documents\Правоприменит практика\за 2020 г\zhiroulovitel-pod-mojku-v-restorane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3933056"/>
            <a:ext cx="2664296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746643"/>
          </a:xfrm>
        </p:spPr>
        <p:txBody>
          <a:bodyPr>
            <a:noAutofit/>
          </a:bodyPr>
          <a:lstStyle/>
          <a:p>
            <a:r>
              <a:rPr lang="ru-RU" sz="1600" b="1" u="sng" dirty="0" smtClean="0"/>
              <a:t>4.ПРИМЕР НАРУШЕНИЯ </a:t>
            </a:r>
            <a:r>
              <a:rPr lang="ru-RU" sz="1600" b="1" dirty="0" smtClean="0"/>
              <a:t>: </a:t>
            </a:r>
            <a:r>
              <a:rPr lang="ru-RU" sz="1600" dirty="0" smtClean="0"/>
              <a:t>Искусственное освещение в производственных помещениях предприятия общественного питания не  соответствует санитарно-эпидемиологическим требованиям и нормам  в помещениях, а именно:</a:t>
            </a:r>
          </a:p>
          <a:p>
            <a:r>
              <a:rPr lang="ru-RU" sz="1600" dirty="0" smtClean="0"/>
              <a:t>- в производственном помещении -  «холодном» цехе  и  в помещении комплектации (</a:t>
            </a:r>
            <a:r>
              <a:rPr lang="ru-RU" sz="1600" dirty="0" err="1" smtClean="0"/>
              <a:t>порционирования</a:t>
            </a:r>
            <a:r>
              <a:rPr lang="ru-RU" sz="1600" dirty="0" smtClean="0"/>
              <a:t>) заказов (за стойкой  </a:t>
            </a:r>
            <a:r>
              <a:rPr lang="ru-RU" sz="1600" dirty="0" err="1" smtClean="0"/>
              <a:t>бариста</a:t>
            </a:r>
            <a:r>
              <a:rPr lang="ru-RU" sz="1600" dirty="0" smtClean="0"/>
              <a:t> и холодильной торговой витриной) осветительные приборы не имеют защитную арматуру;</a:t>
            </a:r>
          </a:p>
          <a:p>
            <a:r>
              <a:rPr lang="ru-RU" sz="1600" dirty="0" smtClean="0"/>
              <a:t>- уровни искусственной освещенности на рабочих местах в производственном помещении -  «холодном» цехе  и  в помещении комплектации (</a:t>
            </a:r>
            <a:r>
              <a:rPr lang="ru-RU" sz="1600" dirty="0" err="1" smtClean="0"/>
              <a:t>порционирования</a:t>
            </a:r>
            <a:r>
              <a:rPr lang="ru-RU" sz="1600" dirty="0" smtClean="0"/>
              <a:t>) заказов по средней освещенности на рабочей поверхности  не соответствуют установленным требованиям.</a:t>
            </a:r>
            <a:endParaRPr lang="ru-RU" sz="1600" b="1" dirty="0" smtClean="0"/>
          </a:p>
          <a:p>
            <a:r>
              <a:rPr lang="ru-RU" sz="1600" dirty="0" smtClean="0"/>
              <a:t>Что является </a:t>
            </a:r>
            <a:r>
              <a:rPr lang="ru-RU" sz="1600" b="1" dirty="0" smtClean="0"/>
              <a:t>нарушением ст.11, ст. 17  главы  II, Федерального закона от 30 марта 1999 г. № 52-ФЗ</a:t>
            </a:r>
            <a:r>
              <a:rPr lang="ru-RU" sz="1600" dirty="0" smtClean="0"/>
              <a:t> «О санитарно-эпидемиологическом благополучии населения» (с изменениями и дополнениями);                                                                                                                   - </a:t>
            </a:r>
            <a:r>
              <a:rPr lang="ru-RU" sz="1600" b="1" dirty="0" smtClean="0"/>
              <a:t>п.</a:t>
            </a:r>
            <a:r>
              <a:rPr lang="ru-RU" sz="1600" dirty="0" smtClean="0"/>
              <a:t> </a:t>
            </a:r>
            <a:r>
              <a:rPr lang="ru-RU" sz="1600" b="1" dirty="0" smtClean="0"/>
              <a:t>4.13, 4.15, 4.16</a:t>
            </a:r>
            <a:r>
              <a:rPr lang="ru-RU" sz="1600" dirty="0" smtClean="0"/>
              <a:t> </a:t>
            </a:r>
            <a:r>
              <a:rPr lang="ru-RU" sz="1600" b="1" dirty="0" smtClean="0"/>
              <a:t>СП 2.3.6.1079-01 </a:t>
            </a:r>
            <a:r>
              <a:rPr lang="ru-RU" sz="1600" dirty="0" smtClean="0"/>
              <a:t>«Санитарно-эпидемиологические требования к организациям общественного питания, изготовлению и </a:t>
            </a:r>
            <a:r>
              <a:rPr lang="ru-RU" sz="1600" dirty="0" err="1" smtClean="0"/>
              <a:t>оборотоспособности</a:t>
            </a:r>
            <a:r>
              <a:rPr lang="ru-RU" sz="1600" dirty="0" smtClean="0"/>
              <a:t> в них пищевых продуктов и продовольственного сырья»</a:t>
            </a:r>
          </a:p>
          <a:p>
            <a:r>
              <a:rPr lang="ru-RU" sz="1600" dirty="0" smtClean="0"/>
              <a:t>- </a:t>
            </a:r>
            <a:r>
              <a:rPr lang="ru-RU" sz="1600" b="1" dirty="0" smtClean="0"/>
              <a:t>стр. 19, стр. 25 П 9.2 прил. 9 п. 10.2.31 Главы X </a:t>
            </a:r>
            <a:r>
              <a:rPr lang="ru-RU" sz="1600" b="1" dirty="0" err="1" smtClean="0"/>
              <a:t>СанПиН</a:t>
            </a:r>
            <a:r>
              <a:rPr lang="ru-RU" sz="1600" b="1" dirty="0" smtClean="0"/>
              <a:t> 2.2.4.3359-16</a:t>
            </a:r>
            <a:r>
              <a:rPr lang="ru-RU" sz="1600" dirty="0" smtClean="0"/>
              <a:t> «Санитарно-эпидемиологические требования к физическим факторам на рабочих местах» (утв. Постановлением Главного государственного санитарного врача Российской Федерации от 21.06.2016 № 81)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746643"/>
          </a:xfrm>
        </p:spPr>
        <p:txBody>
          <a:bodyPr>
            <a:normAutofit/>
          </a:bodyPr>
          <a:lstStyle/>
          <a:p>
            <a:r>
              <a:rPr lang="ru-RU" sz="1600" b="1" u="sng" dirty="0" smtClean="0">
                <a:solidFill>
                  <a:srgbClr val="FF0000"/>
                </a:solidFill>
              </a:rPr>
              <a:t>«КАК ДЕЛАТЬ НУЖНО (МОЖНО)» </a:t>
            </a:r>
          </a:p>
          <a:p>
            <a:r>
              <a:rPr lang="ru-RU" sz="1800" b="1" u="sng" dirty="0" smtClean="0"/>
              <a:t>п.</a:t>
            </a:r>
            <a:r>
              <a:rPr lang="ru-RU" sz="1800" u="sng" dirty="0" smtClean="0"/>
              <a:t> </a:t>
            </a:r>
            <a:r>
              <a:rPr lang="ru-RU" sz="1800" b="1" u="sng" dirty="0" smtClean="0"/>
              <a:t>4.13 СП 2.3.6.1079-01 </a:t>
            </a:r>
            <a:r>
              <a:rPr lang="ru-RU" sz="1800" dirty="0" smtClean="0"/>
              <a:t> Естественное и искусственное освещение во всех производственных, складских, санитарно-бытовых и административно-хозяйственных помещениях должны соответствовать требованиям, предъявляемым к естественному и искусственному освещению, а также требованиям настоящих Правил</a:t>
            </a:r>
            <a:r>
              <a:rPr lang="ru-RU" sz="1800" i="1" dirty="0" smtClean="0"/>
              <a:t>.</a:t>
            </a:r>
            <a:r>
              <a:rPr lang="ru-RU" sz="1800" dirty="0" smtClean="0"/>
              <a:t> При этом максимально используется естественное освещение. </a:t>
            </a:r>
            <a:r>
              <a:rPr lang="ru-RU" sz="1800" b="1" u="sng" dirty="0" smtClean="0"/>
              <a:t>п.</a:t>
            </a:r>
            <a:r>
              <a:rPr lang="ru-RU" sz="1800" u="sng" dirty="0" smtClean="0"/>
              <a:t> </a:t>
            </a:r>
            <a:r>
              <a:rPr lang="ru-RU" sz="1800" b="1" u="sng" dirty="0" smtClean="0"/>
              <a:t>4.15 СП 2.3.6.1079-01 </a:t>
            </a:r>
            <a:r>
              <a:rPr lang="ru-RU" sz="1800" dirty="0" smtClean="0"/>
              <a:t>Для освещения производственных помещений и складов применяются светильники во </a:t>
            </a:r>
            <a:r>
              <a:rPr lang="ru-RU" sz="1800" dirty="0" err="1" smtClean="0"/>
              <a:t>влагопылезащитном</a:t>
            </a:r>
            <a:r>
              <a:rPr lang="ru-RU" sz="1800" dirty="0" smtClean="0"/>
              <a:t> исполнении. На рабочих местах не должна создаваться </a:t>
            </a:r>
            <a:r>
              <a:rPr lang="ru-RU" sz="1800" dirty="0" err="1" smtClean="0"/>
              <a:t>блесткость</a:t>
            </a:r>
            <a:r>
              <a:rPr lang="ru-RU" sz="1800" dirty="0" smtClean="0"/>
              <a:t>. Люминесцентные светильники, размещаемые в помещениях с вращающимся оборудованием (универсальные приводы, </a:t>
            </a:r>
            <a:r>
              <a:rPr lang="ru-RU" sz="1800" dirty="0" err="1" smtClean="0"/>
              <a:t>кремовзбивалки</a:t>
            </a:r>
            <a:r>
              <a:rPr lang="ru-RU" sz="1800" dirty="0" smtClean="0"/>
              <a:t>, тестомесы, дисковые ножи), должны иметь лампы, устанавливаемые в противофазе. Светильники общего освещения размещаются равномерно по помещению. Светильники не размещаются над плитами, технологическим оборудованием, разделочными столами. </a:t>
            </a:r>
          </a:p>
          <a:p>
            <a:endParaRPr lang="ru-RU" sz="16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674635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При необходимости рабочие места оборудуются дополнительными источниками освещения. Осветительные приборы должны иметь защитную </a:t>
            </a:r>
            <a:r>
              <a:rPr lang="ru-RU" sz="1800" dirty="0" err="1" smtClean="0"/>
              <a:t>арматуру.</a:t>
            </a:r>
            <a:r>
              <a:rPr lang="ru-RU" sz="1800" b="1" u="sng" dirty="0" err="1" smtClean="0"/>
              <a:t>п</a:t>
            </a:r>
            <a:r>
              <a:rPr lang="ru-RU" sz="1800" b="1" u="sng" dirty="0" smtClean="0"/>
              <a:t>.</a:t>
            </a:r>
            <a:r>
              <a:rPr lang="ru-RU" sz="1800" u="sng" dirty="0" smtClean="0"/>
              <a:t> </a:t>
            </a:r>
            <a:r>
              <a:rPr lang="ru-RU" sz="1800" b="1" u="sng" dirty="0" smtClean="0"/>
              <a:t>4.16 СП 2.3.6.1079-01</a:t>
            </a:r>
            <a:r>
              <a:rPr lang="ru-RU" sz="1800" dirty="0" smtClean="0"/>
              <a:t> Показатели освещенности для производственных помещений должны соответствовать установленным нормам. </a:t>
            </a:r>
            <a:r>
              <a:rPr lang="ru-RU" sz="1800" b="1" dirty="0" smtClean="0"/>
              <a:t>19, стр. 25 П 9.2 прил. 9 п. 10.2.31 Главы X </a:t>
            </a:r>
            <a:r>
              <a:rPr lang="ru-RU" sz="1800" b="1" dirty="0" err="1" smtClean="0"/>
              <a:t>СанПиН</a:t>
            </a:r>
            <a:r>
              <a:rPr lang="ru-RU" sz="1800" b="1" dirty="0" smtClean="0"/>
              <a:t> 2.2.4.3359-16</a:t>
            </a:r>
            <a:r>
              <a:rPr lang="ru-RU" sz="1800" dirty="0" smtClean="0"/>
              <a:t>  Гигиенический норматив по средней освещенности в помещении "холодного цеха" и в помещении комплектации (</a:t>
            </a:r>
            <a:r>
              <a:rPr lang="ru-RU" sz="1800" dirty="0" err="1" smtClean="0"/>
              <a:t>порционирования</a:t>
            </a:r>
            <a:r>
              <a:rPr lang="ru-RU" sz="1800" dirty="0" smtClean="0"/>
              <a:t>) заказов – 300 ЛК.</a:t>
            </a:r>
            <a:endParaRPr lang="ru-RU" sz="1800" dirty="0"/>
          </a:p>
        </p:txBody>
      </p:sp>
      <p:pic>
        <p:nvPicPr>
          <p:cNvPr id="4" name="Рисунок 3" descr="http://potolokdec.ru/resources/catalog/images/03d47c4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3501008"/>
            <a:ext cx="5976664" cy="242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674635"/>
          </a:xfrm>
        </p:spPr>
        <p:txBody>
          <a:bodyPr>
            <a:normAutofit lnSpcReduction="10000"/>
          </a:bodyPr>
          <a:lstStyle/>
          <a:p>
            <a:r>
              <a:rPr lang="ru-RU" sz="1600" b="1" u="sng" dirty="0" smtClean="0"/>
              <a:t>5. ПРИМЕР НАРУШЕНИЯ </a:t>
            </a:r>
            <a:r>
              <a:rPr lang="ru-RU" sz="1600" b="1" dirty="0" smtClean="0"/>
              <a:t>:  </a:t>
            </a:r>
            <a:r>
              <a:rPr lang="ru-RU" sz="1600" dirty="0" smtClean="0"/>
              <a:t>Нарушено требование по отделке части поверхности стены  в помещении комплектации (</a:t>
            </a:r>
            <a:r>
              <a:rPr lang="ru-RU" sz="1600" dirty="0" err="1" smtClean="0"/>
              <a:t>порционирования</a:t>
            </a:r>
            <a:r>
              <a:rPr lang="ru-RU" sz="1600" dirty="0" smtClean="0"/>
              <a:t>) заказов  -  часть стены оклеена обоями  (материал, не разрешённый в установленном порядке).</a:t>
            </a:r>
          </a:p>
          <a:p>
            <a:r>
              <a:rPr lang="ru-RU" sz="1600" dirty="0" smtClean="0"/>
              <a:t> Что является </a:t>
            </a:r>
            <a:r>
              <a:rPr lang="ru-RU" sz="1600" b="1" dirty="0" smtClean="0"/>
              <a:t>нарушением</a:t>
            </a:r>
            <a:r>
              <a:rPr lang="ru-RU" sz="1600" dirty="0" smtClean="0"/>
              <a:t> -   </a:t>
            </a:r>
            <a:r>
              <a:rPr lang="ru-RU" sz="1600" b="1" dirty="0" smtClean="0"/>
              <a:t>ст.11  главы  II, Федерального закона от 30 марта 1999 г. № 52-ФЗ</a:t>
            </a:r>
            <a:r>
              <a:rPr lang="ru-RU" sz="1600" dirty="0" smtClean="0"/>
              <a:t> «О санитарно-эпидемиологическом благополучии населения» (с изменениями и дополнениями);   - </a:t>
            </a:r>
            <a:r>
              <a:rPr lang="ru-RU" sz="1600" b="1" dirty="0" smtClean="0"/>
              <a:t>п.</a:t>
            </a:r>
            <a:r>
              <a:rPr lang="ru-RU" sz="1600" dirty="0" smtClean="0"/>
              <a:t> </a:t>
            </a:r>
            <a:r>
              <a:rPr lang="ru-RU" sz="1600" b="1" dirty="0" smtClean="0"/>
              <a:t>5.8</a:t>
            </a:r>
            <a:r>
              <a:rPr lang="ru-RU" sz="1600" dirty="0" smtClean="0"/>
              <a:t> </a:t>
            </a:r>
            <a:r>
              <a:rPr lang="ru-RU" sz="1600" b="1" dirty="0" smtClean="0"/>
              <a:t>СП 2.3.6.1079-01 </a:t>
            </a:r>
            <a:r>
              <a:rPr lang="ru-RU" sz="1600" dirty="0" smtClean="0"/>
              <a:t>«Санитарно-эпидемиологические требования к организациям общественного питания, изготовлению и </a:t>
            </a:r>
            <a:r>
              <a:rPr lang="ru-RU" sz="1600" dirty="0" err="1" smtClean="0"/>
              <a:t>оборотоспособности</a:t>
            </a:r>
            <a:r>
              <a:rPr lang="ru-RU" sz="1600" dirty="0" smtClean="0"/>
              <a:t> в них пищевых продуктов и продовольственного сырья»;- </a:t>
            </a:r>
            <a:r>
              <a:rPr lang="ru-RU" sz="1600" b="1" dirty="0" smtClean="0"/>
              <a:t>п.п. 2 п. 5 ст. 14 Технического регламента ТС</a:t>
            </a:r>
            <a:r>
              <a:rPr lang="ru-RU" sz="1600" dirty="0" smtClean="0"/>
              <a:t> «О безопасности пищевой продукции» (ТР ТС 021/2011) (утв. Решением Комиссии Таможенного союза от 09.12.2011 № 880);</a:t>
            </a:r>
          </a:p>
          <a:p>
            <a:r>
              <a:rPr lang="ru-RU" sz="1600" b="1" u="sng" dirty="0" smtClean="0">
                <a:solidFill>
                  <a:srgbClr val="FF0000"/>
                </a:solidFill>
              </a:rPr>
              <a:t>«КАК ДЕЛАТЬ НУЖНО (МОЖНО)» :</a:t>
            </a:r>
            <a:r>
              <a:rPr lang="ru-RU" sz="1600" b="1" u="sng" dirty="0" smtClean="0"/>
              <a:t>п.</a:t>
            </a:r>
            <a:r>
              <a:rPr lang="ru-RU" sz="1600" u="sng" dirty="0" smtClean="0"/>
              <a:t> </a:t>
            </a:r>
            <a:r>
              <a:rPr lang="ru-RU" sz="1600" b="1" u="sng" dirty="0" smtClean="0"/>
              <a:t>5.8</a:t>
            </a:r>
            <a:r>
              <a:rPr lang="ru-RU" sz="1600" u="sng" dirty="0" smtClean="0"/>
              <a:t> </a:t>
            </a:r>
            <a:r>
              <a:rPr lang="ru-RU" sz="1600" b="1" u="sng" dirty="0" smtClean="0"/>
              <a:t>СП 2.3.6.1079-01 </a:t>
            </a:r>
            <a:r>
              <a:rPr lang="ru-RU" sz="1600" dirty="0" smtClean="0"/>
              <a:t>Для внутренней отделки помещений используются материалы, разрешенные органами и учреждениями госсанэпидслужбы в установленном порядке.</a:t>
            </a:r>
          </a:p>
          <a:p>
            <a:r>
              <a:rPr lang="ru-RU" sz="1600" b="1" u="sng" dirty="0" smtClean="0"/>
              <a:t>п.п. 2 п. 5 ст. 14 ТР ТС 021/2011 </a:t>
            </a:r>
            <a:r>
              <a:rPr lang="ru-RU" sz="1600" dirty="0" smtClean="0"/>
              <a:t>Поверхности стен должны быть выполнены из водонепроницаемых,                                              моющихся и нетоксичных материалов,                                             которые можно подвергать мойке и,                                                                 при необходимости, дезинфекции;</a:t>
            </a:r>
            <a:endParaRPr lang="ru-RU" sz="1600" b="1" u="sng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3" name="Рисунок 2" descr="E:\Documents\Правоприменит практика\002_102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4365104"/>
            <a:ext cx="3672408" cy="2238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746643"/>
          </a:xfrm>
        </p:spPr>
        <p:txBody>
          <a:bodyPr>
            <a:normAutofit/>
          </a:bodyPr>
          <a:lstStyle/>
          <a:p>
            <a:r>
              <a:rPr lang="ru-RU" sz="1600" b="1" u="sng" dirty="0" smtClean="0"/>
              <a:t>6. ПРИМЕР НАРУШЕНИЯ </a:t>
            </a:r>
            <a:r>
              <a:rPr lang="ru-RU" sz="1700" b="1" dirty="0" smtClean="0"/>
              <a:t>:  </a:t>
            </a:r>
            <a:r>
              <a:rPr lang="ru-RU" sz="1700" dirty="0" smtClean="0"/>
              <a:t>В производственном помещении -  «холодном» цехе  и  в помещении комплектации  (</a:t>
            </a:r>
            <a:r>
              <a:rPr lang="ru-RU" sz="1700" dirty="0" err="1" smtClean="0"/>
              <a:t>порционирования</a:t>
            </a:r>
            <a:r>
              <a:rPr lang="ru-RU" sz="1700" dirty="0" smtClean="0"/>
              <a:t>) заказов  не установлены бактерицидные лампы.</a:t>
            </a:r>
          </a:p>
          <a:p>
            <a:r>
              <a:rPr lang="ru-RU" sz="1700" dirty="0" smtClean="0"/>
              <a:t>Что является </a:t>
            </a:r>
            <a:r>
              <a:rPr lang="ru-RU" sz="1700" b="1" dirty="0" smtClean="0"/>
              <a:t>нарушением</a:t>
            </a:r>
            <a:r>
              <a:rPr lang="ru-RU" sz="1700" dirty="0" smtClean="0"/>
              <a:t> -   </a:t>
            </a:r>
            <a:r>
              <a:rPr lang="ru-RU" sz="1700" b="1" dirty="0" smtClean="0"/>
              <a:t>ст.11, ст. 17  главы  II, Федерального закона от 30 марта 1999 г. № 52-ФЗ</a:t>
            </a:r>
            <a:r>
              <a:rPr lang="ru-RU" sz="1700" dirty="0" smtClean="0"/>
              <a:t> «О санитарно-эпидемиологическом благополучии населения» (с изменениями и дополнениями);   </a:t>
            </a:r>
          </a:p>
          <a:p>
            <a:r>
              <a:rPr lang="ru-RU" sz="1700" dirty="0" smtClean="0"/>
              <a:t>- </a:t>
            </a:r>
            <a:r>
              <a:rPr lang="ru-RU" sz="1700" b="1" dirty="0" smtClean="0"/>
              <a:t>п.</a:t>
            </a:r>
            <a:r>
              <a:rPr lang="ru-RU" sz="1700" dirty="0" smtClean="0"/>
              <a:t> </a:t>
            </a:r>
            <a:r>
              <a:rPr lang="ru-RU" sz="1700" b="1" dirty="0" smtClean="0"/>
              <a:t>5.9</a:t>
            </a:r>
            <a:r>
              <a:rPr lang="ru-RU" sz="1700" dirty="0" smtClean="0"/>
              <a:t> </a:t>
            </a:r>
            <a:r>
              <a:rPr lang="ru-RU" sz="1700" b="1" dirty="0" smtClean="0"/>
              <a:t>СП 2.3.6.1079-01 </a:t>
            </a:r>
            <a:r>
              <a:rPr lang="ru-RU" sz="1700" dirty="0" smtClean="0"/>
              <a:t>«Санитарно-эпидемиологические требования к организациям общественного питания, изготовлению и </a:t>
            </a:r>
            <a:r>
              <a:rPr lang="ru-RU" sz="1700" dirty="0" err="1" smtClean="0"/>
              <a:t>оборотоспособности</a:t>
            </a:r>
            <a:r>
              <a:rPr lang="ru-RU" sz="1700" dirty="0" smtClean="0"/>
              <a:t> в них пищевых продуктов и продовольственного сырья»;</a:t>
            </a:r>
          </a:p>
          <a:p>
            <a:r>
              <a:rPr lang="ru-RU" sz="1800" b="1" u="sng" dirty="0" smtClean="0">
                <a:solidFill>
                  <a:srgbClr val="FF0000"/>
                </a:solidFill>
              </a:rPr>
              <a:t>«КАК ДЕЛАТЬ НУЖНО (МОЖНО)»</a:t>
            </a:r>
            <a:r>
              <a:rPr lang="ru-RU" sz="1800" dirty="0" smtClean="0"/>
              <a:t>:                                                                             </a:t>
            </a:r>
            <a:r>
              <a:rPr lang="ru-RU" sz="1700" b="1" u="sng" dirty="0" smtClean="0"/>
              <a:t>п.</a:t>
            </a:r>
            <a:r>
              <a:rPr lang="ru-RU" sz="1700" u="sng" dirty="0" smtClean="0"/>
              <a:t> </a:t>
            </a:r>
            <a:r>
              <a:rPr lang="ru-RU" sz="1700" b="1" u="sng" dirty="0" smtClean="0"/>
              <a:t>5.9</a:t>
            </a:r>
            <a:r>
              <a:rPr lang="ru-RU" sz="1700" u="sng" dirty="0" smtClean="0"/>
              <a:t> </a:t>
            </a:r>
            <a:r>
              <a:rPr lang="ru-RU" sz="1700" b="1" u="sng" dirty="0" smtClean="0"/>
              <a:t>СП 2.3.6.1079-01 </a:t>
            </a:r>
            <a:r>
              <a:rPr lang="ru-RU" sz="1700" dirty="0" smtClean="0"/>
              <a:t>В цехах для                                                   приготовления холодных блюд, в цехах и                                                                              на участках по </a:t>
            </a:r>
            <a:r>
              <a:rPr lang="ru-RU" sz="1700" dirty="0" err="1" smtClean="0"/>
              <a:t>порционированию</a:t>
            </a:r>
            <a:r>
              <a:rPr lang="ru-RU" sz="1700" dirty="0" smtClean="0"/>
              <a:t> готовых                                                           блюд, упаковке и формированию наборов                                                         готовых блюд устанавливаются                                                         бактерицидные лампы, которые используются                                                      в соответствии с инструкцией по эксплуатации.</a:t>
            </a:r>
            <a:endParaRPr lang="ru-RU" sz="1700" dirty="0"/>
          </a:p>
        </p:txBody>
      </p:sp>
      <p:pic>
        <p:nvPicPr>
          <p:cNvPr id="3" name="Рисунок 2" descr="http://blog.uash.com.ua/wp-content/uploads/2013/03/gravity-coil-process-room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2996952"/>
            <a:ext cx="2807320" cy="3671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818651"/>
          </a:xfrm>
        </p:spPr>
        <p:txBody>
          <a:bodyPr>
            <a:normAutofit/>
          </a:bodyPr>
          <a:lstStyle/>
          <a:p>
            <a:r>
              <a:rPr lang="ru-RU" sz="1900" b="1" u="sng" dirty="0" smtClean="0"/>
              <a:t>7. ПРИМЕР НАРУШЕНИЯ </a:t>
            </a:r>
            <a:r>
              <a:rPr lang="ru-RU" sz="1900" b="1" dirty="0" smtClean="0"/>
              <a:t>: </a:t>
            </a:r>
            <a:r>
              <a:rPr lang="ru-RU" sz="1600" dirty="0" smtClean="0"/>
              <a:t>В  реализации в предприятии общественного питания,  находились пищевые продукты с неустановленными сроками  годности и  с истекшим сроком годности.</a:t>
            </a:r>
          </a:p>
          <a:p>
            <a:r>
              <a:rPr lang="ru-RU" sz="1600" dirty="0" smtClean="0"/>
              <a:t> Что является </a:t>
            </a:r>
            <a:r>
              <a:rPr lang="ru-RU" sz="1600" b="1" dirty="0" smtClean="0"/>
              <a:t>нарушением ст. 11, ст. 15  Федерального закона</a:t>
            </a:r>
            <a:r>
              <a:rPr lang="ru-RU" sz="1600" dirty="0" smtClean="0"/>
              <a:t> </a:t>
            </a:r>
            <a:r>
              <a:rPr lang="ru-RU" sz="1600" b="1" dirty="0" smtClean="0"/>
              <a:t>от 30 марта 1999 г. № 52-ФЗ </a:t>
            </a:r>
            <a:r>
              <a:rPr lang="ru-RU" sz="1600" dirty="0" smtClean="0"/>
              <a:t>«О санитарно-эпидемиологическом благополучии населения», устанавливающей  обязанности индивидуальных предпринимателей и юридических лиц в части соблюдения обязательных требований, </a:t>
            </a:r>
            <a:r>
              <a:rPr lang="ru-RU" sz="1600" b="1" dirty="0" smtClean="0"/>
              <a:t>п.12 ст.17 Главы 3 </a:t>
            </a:r>
            <a:r>
              <a:rPr lang="ru-RU" sz="1600" dirty="0" smtClean="0"/>
              <a:t>Технического регламента ТС «О безопасности пищевой продукции» (ТР ТС 021/2011), </a:t>
            </a:r>
            <a:r>
              <a:rPr lang="ru-RU" sz="1600" b="1" dirty="0" err="1" smtClean="0"/>
              <a:t>абз</a:t>
            </a:r>
            <a:r>
              <a:rPr lang="ru-RU" sz="1600" b="1" dirty="0" smtClean="0"/>
              <a:t>. 1,12 п.8.24  СП 2.3.6.1066-01</a:t>
            </a:r>
            <a:r>
              <a:rPr lang="ru-RU" sz="1600" dirty="0" smtClean="0"/>
              <a:t>«Санитарно-эпидемиологические требования к организациям торговли и обороту в них продовольственного сырья и пищевых продуктов»;  </a:t>
            </a:r>
            <a:r>
              <a:rPr lang="ru-RU" sz="1600" b="1" dirty="0" err="1" smtClean="0"/>
              <a:t>абз</a:t>
            </a:r>
            <a:r>
              <a:rPr lang="ru-RU" sz="1600" b="1" dirty="0" smtClean="0"/>
              <a:t>. 1,6  ч. 2 ст.3  </a:t>
            </a:r>
            <a:r>
              <a:rPr lang="ru-RU" sz="1600" dirty="0" smtClean="0"/>
              <a:t>Закона № 29 – ФЗ; Федерального закона  от 02.01.2000г. № 29 – ФЗ «О качестве и безопасности пищевых продуктов».</a:t>
            </a:r>
          </a:p>
          <a:p>
            <a:endParaRPr lang="ru-RU" dirty="0"/>
          </a:p>
        </p:txBody>
      </p:sp>
      <p:pic>
        <p:nvPicPr>
          <p:cNvPr id="4" name="Рисунок 3" descr="https://pro-orehi.ru/wp-content/uploads/f/c/5/fc5f9abdee2209b7189f16cc62ce3c0c.jpe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3933056"/>
            <a:ext cx="2808312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avatars.mds.yandex.net/get-zen_doc/985972/pub_5b77171f5d4ed100a9277007_5b82a1505ca43900aa0fed69/scale_1200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3933056"/>
            <a:ext cx="2592288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cs4.pikabu.ru/post_img/big/2015/08/16/6/1439713988_79739480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6217" y="4005064"/>
            <a:ext cx="2627784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16632"/>
            <a:ext cx="8229600" cy="5890659"/>
          </a:xfrm>
        </p:spPr>
        <p:txBody>
          <a:bodyPr>
            <a:noAutofit/>
          </a:bodyPr>
          <a:lstStyle/>
          <a:p>
            <a:r>
              <a:rPr lang="ru-RU" sz="1600" dirty="0" smtClean="0"/>
              <a:t>Согласно ст.22 государственный надзор будет осуществляться на основе управления рисками причинения вреда (ущерба), определяющего выбор профилактических и надзорных мероприятий, их содержание (включая объем проверяемых обязательных требований), интенсивность и результаты. </a:t>
            </a:r>
            <a:br>
              <a:rPr lang="ru-RU" sz="1600" dirty="0" smtClean="0"/>
            </a:br>
            <a:r>
              <a:rPr lang="ru-RU" sz="1600" dirty="0" smtClean="0"/>
              <a:t> В результате оценки рисков объекты государственного надзора разделяются на категории риска, при этом ст.23 установлена шкала категорий риска из 6 позиций:</a:t>
            </a:r>
            <a:br>
              <a:rPr lang="ru-RU" sz="1600" dirty="0" smtClean="0"/>
            </a:br>
            <a:r>
              <a:rPr lang="ru-RU" sz="1600" dirty="0" smtClean="0"/>
              <a:t>1) чрезвычайно высокий риск;</a:t>
            </a:r>
            <a:br>
              <a:rPr lang="ru-RU" sz="1600" dirty="0" smtClean="0"/>
            </a:br>
            <a:r>
              <a:rPr lang="ru-RU" sz="1600" dirty="0" smtClean="0"/>
              <a:t>2) высокий риск;</a:t>
            </a:r>
            <a:br>
              <a:rPr lang="ru-RU" sz="1600" dirty="0" smtClean="0"/>
            </a:br>
            <a:r>
              <a:rPr lang="ru-RU" sz="1600" dirty="0" smtClean="0"/>
              <a:t>3) значительный риск;</a:t>
            </a:r>
            <a:br>
              <a:rPr lang="ru-RU" sz="1600" dirty="0" smtClean="0"/>
            </a:br>
            <a:r>
              <a:rPr lang="ru-RU" sz="1600" dirty="0" smtClean="0"/>
              <a:t>4) средний риск;</a:t>
            </a:r>
            <a:br>
              <a:rPr lang="ru-RU" sz="1600" dirty="0" smtClean="0"/>
            </a:br>
            <a:r>
              <a:rPr lang="ru-RU" sz="1600" dirty="0" smtClean="0"/>
              <a:t>5) умеренный риск;</a:t>
            </a:r>
            <a:br>
              <a:rPr lang="ru-RU" sz="1600" dirty="0" smtClean="0"/>
            </a:br>
            <a:r>
              <a:rPr lang="ru-RU" sz="1600" dirty="0" smtClean="0"/>
              <a:t>6) низкий риск. </a:t>
            </a:r>
            <a:br>
              <a:rPr lang="ru-RU" sz="1600" dirty="0" smtClean="0"/>
            </a:br>
            <a:r>
              <a:rPr lang="ru-RU" sz="1600" dirty="0" smtClean="0"/>
              <a:t>В Положении о виде надзора должно быть предусмотрено не менее 3 категорий риска, с учетом наличия в обязательном порядке категории низкого риска. </a:t>
            </a:r>
            <a:br>
              <a:rPr lang="ru-RU" sz="1600" dirty="0" smtClean="0"/>
            </a:br>
            <a:r>
              <a:rPr lang="ru-RU" sz="1600" dirty="0" smtClean="0"/>
              <a:t>В главе 7 Закона, представлены участники государственного надзора, коими являются: </a:t>
            </a:r>
            <a:br>
              <a:rPr lang="ru-RU" sz="1600" dirty="0" smtClean="0"/>
            </a:br>
            <a:r>
              <a:rPr lang="ru-RU" sz="1600" dirty="0" smtClean="0"/>
              <a:t>- контролируемые лица; </a:t>
            </a:r>
            <a:br>
              <a:rPr lang="ru-RU" sz="1600" dirty="0" smtClean="0"/>
            </a:br>
            <a:r>
              <a:rPr lang="ru-RU" sz="1600" dirty="0" smtClean="0"/>
              <a:t>- свидетель; </a:t>
            </a:r>
            <a:br>
              <a:rPr lang="ru-RU" sz="1600" dirty="0" smtClean="0"/>
            </a:br>
            <a:r>
              <a:rPr lang="ru-RU" sz="1600" dirty="0" smtClean="0"/>
              <a:t>- эксперт; </a:t>
            </a:r>
            <a:br>
              <a:rPr lang="ru-RU" sz="1600" dirty="0" smtClean="0"/>
            </a:br>
            <a:r>
              <a:rPr lang="ru-RU" sz="1600" dirty="0" smtClean="0"/>
              <a:t>- экспертная организация; </a:t>
            </a:r>
            <a:br>
              <a:rPr lang="ru-RU" sz="1600" dirty="0" smtClean="0"/>
            </a:br>
            <a:r>
              <a:rPr lang="ru-RU" sz="1600" dirty="0" smtClean="0"/>
              <a:t>- специалист. </a:t>
            </a:r>
            <a:endParaRPr lang="ru-RU" sz="1600" dirty="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818651"/>
          </a:xfrm>
        </p:spPr>
        <p:txBody>
          <a:bodyPr>
            <a:normAutofit/>
          </a:bodyPr>
          <a:lstStyle/>
          <a:p>
            <a:r>
              <a:rPr lang="ru-RU" sz="1600" b="1" u="sng" dirty="0" smtClean="0">
                <a:solidFill>
                  <a:srgbClr val="FF0000"/>
                </a:solidFill>
              </a:rPr>
              <a:t>«КАК ДЕЛАТЬ НУЖНО (МОЖНО)»</a:t>
            </a:r>
            <a:r>
              <a:rPr lang="ru-RU" sz="1600" dirty="0" smtClean="0"/>
              <a:t>:</a:t>
            </a:r>
            <a:r>
              <a:rPr lang="ru-RU" sz="1600" b="1" u="sng" dirty="0" smtClean="0"/>
              <a:t> </a:t>
            </a:r>
          </a:p>
          <a:p>
            <a:r>
              <a:rPr lang="ru-RU" sz="1800" b="1" u="sng" dirty="0" smtClean="0"/>
              <a:t>ст.15</a:t>
            </a:r>
            <a:r>
              <a:rPr lang="ru-RU" sz="1800" u="sng" dirty="0" smtClean="0"/>
              <a:t> </a:t>
            </a:r>
            <a:r>
              <a:rPr lang="ru-RU" sz="1800" b="1" u="sng" dirty="0" smtClean="0"/>
              <a:t> № 52-ФЗ</a:t>
            </a:r>
            <a:r>
              <a:rPr lang="ru-RU" sz="1800" dirty="0" smtClean="0"/>
              <a:t> Граждане, индивидуальные предприниматели и юридические лица, осуществляющие производство, закупку, хранение, транспортировку, реализацию пищевых продуктов, пищевых добавок, продовольственного сырья, а также контактирующих с ними материалов и изделий, должны выполнять санитарно-эпидемиологические требования.</a:t>
            </a:r>
            <a:r>
              <a:rPr lang="ru-RU" sz="1800" b="1" dirty="0" smtClean="0"/>
              <a:t> </a:t>
            </a:r>
            <a:r>
              <a:rPr lang="ru-RU" sz="1800" u="sng" dirty="0" smtClean="0"/>
              <a:t> </a:t>
            </a:r>
            <a:r>
              <a:rPr lang="ru-RU" sz="1800" b="1" u="sng" dirty="0" smtClean="0"/>
              <a:t>п.12 ст.17 Главы 3 ТР ТС 021/2011</a:t>
            </a:r>
            <a:r>
              <a:rPr lang="ru-RU" sz="1800" dirty="0" smtClean="0"/>
              <a:t>  При реализации пищевой продукции должны соблюдаться условия хранения и сроки годности такой продукции, установленные ее изготовителем.</a:t>
            </a:r>
          </a:p>
          <a:p>
            <a:r>
              <a:rPr lang="ru-RU" sz="1800" b="1" u="sng" dirty="0" err="1" smtClean="0"/>
              <a:t>абз</a:t>
            </a:r>
            <a:r>
              <a:rPr lang="ru-RU" sz="1800" b="1" u="sng" dirty="0" smtClean="0"/>
              <a:t>. 1,6  ч. 2 ст.3  Закона № 29 – ФЗ</a:t>
            </a:r>
            <a:r>
              <a:rPr lang="ru-RU" sz="1800" dirty="0" smtClean="0"/>
              <a:t> В обороте могут находиться пищевые продукты, материалы и изделия, соответствующие требованиям нормативных документов и прошедшие государственную регистрацию в порядке, установленном настоящим Федеральным законом.</a:t>
            </a:r>
          </a:p>
          <a:p>
            <a:r>
              <a:rPr lang="ru-RU" sz="1800" dirty="0" smtClean="0"/>
              <a:t>Не могут находиться в обороте пищевые продукты, материалы и изделия, которые: не имеют установленных сроков годности (для пищевых продуктов, материалов и изделий, в отношении которых установление сроков годности является обязательным) или сроки годности которых истекли.</a:t>
            </a:r>
          </a:p>
          <a:p>
            <a:endParaRPr lang="ru-RU" sz="1600" dirty="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818651"/>
          </a:xfrm>
        </p:spPr>
        <p:txBody>
          <a:bodyPr>
            <a:normAutofit/>
          </a:bodyPr>
          <a:lstStyle/>
          <a:p>
            <a:r>
              <a:rPr lang="ru-RU" sz="1600" b="1" u="sng" dirty="0" smtClean="0"/>
              <a:t>8. ПРИМЕР НАРУШЕНИЯ : </a:t>
            </a:r>
            <a:r>
              <a:rPr lang="ru-RU" sz="1600" dirty="0" smtClean="0"/>
              <a:t>В жилых помещениях одной из квартир жилого дома уровни звукового давления и уровни звука  превышают допустимые значения для ночного времени суток. </a:t>
            </a:r>
          </a:p>
          <a:p>
            <a:r>
              <a:rPr lang="ru-RU" sz="1600" dirty="0" smtClean="0"/>
              <a:t>Что является </a:t>
            </a:r>
            <a:r>
              <a:rPr lang="ru-RU" sz="1600" b="1" dirty="0" smtClean="0"/>
              <a:t>нарушением</a:t>
            </a:r>
            <a:r>
              <a:rPr lang="ru-RU" sz="1600" dirty="0" smtClean="0"/>
              <a:t> </a:t>
            </a:r>
            <a:r>
              <a:rPr lang="ru-RU" sz="1600" b="1" dirty="0" smtClean="0"/>
              <a:t>п. 1 ст. 23 Федерального закона от 30 марта 1999 г. № 52-ФЗ</a:t>
            </a:r>
            <a:r>
              <a:rPr lang="ru-RU" sz="1600" dirty="0" smtClean="0"/>
              <a:t> «О санитарно-эпидемиологическом благополучии населения», устанавливающей  обязанности индивидуальных предпринимателей и юридических лиц в части соблюдения обязательных требований, </a:t>
            </a:r>
          </a:p>
          <a:p>
            <a:r>
              <a:rPr lang="ru-RU" sz="1600" dirty="0" smtClean="0"/>
              <a:t>- </a:t>
            </a:r>
            <a:r>
              <a:rPr lang="ru-RU" sz="1600" b="1" dirty="0" smtClean="0"/>
              <a:t>п. 6.1, приложение 3, </a:t>
            </a:r>
            <a:r>
              <a:rPr lang="ru-RU" sz="1600" b="1" dirty="0" err="1" smtClean="0"/>
              <a:t>СанПиН</a:t>
            </a:r>
            <a:r>
              <a:rPr lang="ru-RU" sz="1600" b="1" dirty="0" smtClean="0"/>
              <a:t> 2.1.2.2645-10</a:t>
            </a:r>
            <a:r>
              <a:rPr lang="ru-RU" sz="1600" dirty="0" smtClean="0"/>
              <a:t> «Санитарно-эпидемиологические требования к условиям проживания в жилых зданиях и помещениях»;</a:t>
            </a:r>
          </a:p>
          <a:p>
            <a:r>
              <a:rPr lang="ru-RU" sz="1600" dirty="0" smtClean="0"/>
              <a:t>- </a:t>
            </a:r>
            <a:r>
              <a:rPr lang="ru-RU" sz="1600" b="1" dirty="0" smtClean="0"/>
              <a:t>п. 4 таблицы 3 СН 2.2.4/2.1.8.562-96</a:t>
            </a:r>
            <a:r>
              <a:rPr lang="ru-RU" sz="1600" dirty="0" smtClean="0"/>
              <a:t> «Шум на рабочих местах, в помещениях жилых, общественных зданий и на территории жилой застройки». </a:t>
            </a:r>
            <a:endParaRPr lang="ru-RU" sz="1600" dirty="0"/>
          </a:p>
        </p:txBody>
      </p:sp>
      <p:pic>
        <p:nvPicPr>
          <p:cNvPr id="3" name="Рисунок 2" descr="https://kmrv.specdispetcher.ru/upload/usl/f_5e8b4e47c1d4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3861048"/>
            <a:ext cx="3312368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://totalarch.com/files/gallery/gc_2016_12_0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3861048"/>
            <a:ext cx="3168352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746643"/>
          </a:xfrm>
        </p:spPr>
        <p:txBody>
          <a:bodyPr>
            <a:normAutofit/>
          </a:bodyPr>
          <a:lstStyle/>
          <a:p>
            <a:r>
              <a:rPr lang="ru-RU" sz="1600" b="1" u="sng" dirty="0" smtClean="0">
                <a:solidFill>
                  <a:srgbClr val="FF0000"/>
                </a:solidFill>
              </a:rPr>
              <a:t>КАК ДЕЛАТЬ НУЖНО (МОЖНО)»</a:t>
            </a:r>
            <a:r>
              <a:rPr lang="ru-RU" sz="1600" dirty="0" smtClean="0"/>
              <a:t>: </a:t>
            </a:r>
          </a:p>
          <a:p>
            <a:r>
              <a:rPr lang="ru-RU" sz="1800" b="1" u="sng" dirty="0" smtClean="0"/>
              <a:t>п. 1</a:t>
            </a:r>
            <a:r>
              <a:rPr lang="ru-RU" sz="1800" u="sng" dirty="0" smtClean="0"/>
              <a:t> </a:t>
            </a:r>
            <a:r>
              <a:rPr lang="ru-RU" sz="1800" b="1" u="sng" dirty="0" smtClean="0"/>
              <a:t>ст.23</a:t>
            </a:r>
            <a:r>
              <a:rPr lang="ru-RU" sz="1800" u="sng" dirty="0" smtClean="0"/>
              <a:t> </a:t>
            </a:r>
            <a:r>
              <a:rPr lang="ru-RU" sz="1800" b="1" u="sng" dirty="0" smtClean="0"/>
              <a:t> № 52-ФЗ</a:t>
            </a:r>
            <a:r>
              <a:rPr lang="ru-RU" sz="1800" dirty="0" smtClean="0"/>
              <a:t> Жилые помещения по площади, планировке, освещенности, инсоляции, микроклимату, воздухообмену, уровням шума, вибрации, ионизирующих и неионизирующих излучений должны соответствовать санитарно-эпидемиологическим требованиям в целях обеспечения безопасных и безвредных условий проживания независимо от его срока.</a:t>
            </a:r>
          </a:p>
          <a:p>
            <a:r>
              <a:rPr lang="ru-RU" sz="1800" dirty="0" smtClean="0"/>
              <a:t>Не допускать превышения предельно допустимого уровня звукового давления в помещениях жилых зданий.</a:t>
            </a:r>
            <a:r>
              <a:rPr lang="ru-RU" sz="1800" u="sng" dirty="0" smtClean="0"/>
              <a:t> (Гигиенический норматив – 30 </a:t>
            </a:r>
            <a:r>
              <a:rPr lang="ru-RU" sz="1800" u="sng" dirty="0" err="1" smtClean="0"/>
              <a:t>дБа</a:t>
            </a:r>
            <a:r>
              <a:rPr lang="ru-RU" sz="1800" u="sng" dirty="0" smtClean="0"/>
              <a:t>, п. 6.1, приложение 3, </a:t>
            </a:r>
            <a:r>
              <a:rPr lang="ru-RU" sz="1800" u="sng" dirty="0" err="1" smtClean="0"/>
              <a:t>СанПиН</a:t>
            </a:r>
            <a:r>
              <a:rPr lang="ru-RU" sz="1800" u="sng" dirty="0" smtClean="0"/>
              <a:t> 2.1.2.2645-10, п. 4 таблицы 3 СН 2.2.4/2.1.8.562-96).</a:t>
            </a:r>
            <a:endParaRPr lang="ru-RU" sz="1800" dirty="0" smtClean="0"/>
          </a:p>
          <a:p>
            <a:endParaRPr lang="ru-RU" sz="1600" dirty="0" smtClean="0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674635"/>
          </a:xfrm>
        </p:spPr>
        <p:txBody>
          <a:bodyPr>
            <a:normAutofit/>
          </a:bodyPr>
          <a:lstStyle/>
          <a:p>
            <a:r>
              <a:rPr lang="ru-RU" sz="1600" b="1" u="sng" dirty="0" smtClean="0"/>
              <a:t>9. ПРИМЕР НАРУШЕНИЯ </a:t>
            </a:r>
            <a:r>
              <a:rPr lang="ru-RU" sz="1600" b="1" dirty="0" smtClean="0"/>
              <a:t>: </a:t>
            </a:r>
            <a:r>
              <a:rPr lang="ru-RU" sz="1600" dirty="0" smtClean="0"/>
              <a:t>Загрузка продукции в продуктовый магазин, расположенный  во встроенном помещении  первого этажа  жилого дома,  осуществляется  с южного торца данного жилого дома, имеющего окна жилых квартир; при этом подземных тоннелей или закрытых дебаркадеров  магазина в жилом здании нет, в данном жилом доме на всех фасадах и торцах расположены окна жилых квартир,  со стороны западного фасада жилого дома расположены подъезды дома.                                                                                                                                                                                                          Что является нарушением -  </a:t>
            </a:r>
            <a:r>
              <a:rPr lang="ru-RU" sz="1600" u="sng" dirty="0" err="1" smtClean="0"/>
              <a:t>абз</a:t>
            </a:r>
            <a:r>
              <a:rPr lang="ru-RU" sz="1600" u="sng" dirty="0" smtClean="0"/>
              <a:t>. 1,2,4 ст.11 главы  II,  п. 2 ст.24 главы  III Федерального закона от 30 марта  1999 г. № 52-ФЗ «О санитарно-эпидемиологическом благополучии населения» (с изменениями и дополнениями);  </a:t>
            </a:r>
            <a:endParaRPr lang="ru-RU" sz="1600" dirty="0" smtClean="0"/>
          </a:p>
          <a:p>
            <a:r>
              <a:rPr lang="ru-RU" sz="1600" u="sng" dirty="0" smtClean="0"/>
              <a:t>- п. 2.4 СП 2.3.6.1066-01                                                                   «Санитарно-эпидемиологические                                                              требования к организациям                                                                                торговли и обороту в них                                                                       продовольственного сырья и                                                                     пищевых продуктов»;</a:t>
            </a:r>
            <a:endParaRPr lang="ru-RU" sz="1600" dirty="0" smtClean="0"/>
          </a:p>
          <a:p>
            <a:r>
              <a:rPr lang="ru-RU" sz="1600" u="sng" dirty="0" smtClean="0"/>
              <a:t>-  </a:t>
            </a:r>
            <a:r>
              <a:rPr lang="ru-RU" sz="1600" u="sng" dirty="0" err="1" smtClean="0"/>
              <a:t>абз</a:t>
            </a:r>
            <a:r>
              <a:rPr lang="ru-RU" sz="1600" u="sng" dirty="0" smtClean="0"/>
              <a:t>. 2 п. 3.7 </a:t>
            </a:r>
            <a:r>
              <a:rPr lang="ru-RU" sz="1600" u="sng" dirty="0" err="1" smtClean="0"/>
              <a:t>СанПиН</a:t>
            </a:r>
            <a:r>
              <a:rPr lang="ru-RU" sz="1600" u="sng" dirty="0" smtClean="0"/>
              <a:t> 2.1.2.2645-10                                                       «Санитарно-эпидемиологические                                                                                        требования к условиям проживания                                                                                     в жилых зданиях и помещениях»</a:t>
            </a:r>
            <a:endParaRPr lang="ru-RU" sz="1600" dirty="0"/>
          </a:p>
        </p:txBody>
      </p:sp>
      <p:pic>
        <p:nvPicPr>
          <p:cNvPr id="3" name="Рисунок 2" descr="http://foto.cheb.ru/foto/foto.cheb.ru-2484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2924944"/>
            <a:ext cx="4211960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674635"/>
          </a:xfrm>
        </p:spPr>
        <p:txBody>
          <a:bodyPr>
            <a:normAutofit/>
          </a:bodyPr>
          <a:lstStyle/>
          <a:p>
            <a:r>
              <a:rPr lang="ru-RU" sz="1600" b="1" u="sng" dirty="0" smtClean="0">
                <a:solidFill>
                  <a:srgbClr val="FF0000"/>
                </a:solidFill>
              </a:rPr>
              <a:t>КАК ДЕЛАТЬ НУЖНО (МОЖНО)»</a:t>
            </a:r>
            <a:r>
              <a:rPr lang="ru-RU" sz="1600" dirty="0" smtClean="0"/>
              <a:t>:</a:t>
            </a:r>
            <a:r>
              <a:rPr lang="ru-RU" sz="1600" b="1" u="sng" dirty="0" smtClean="0"/>
              <a:t> </a:t>
            </a:r>
          </a:p>
          <a:p>
            <a:r>
              <a:rPr lang="ru-RU" sz="1800" b="1" u="sng" dirty="0" smtClean="0"/>
              <a:t>п. 2 ст.24 главы  III № 52-ФЗ</a:t>
            </a:r>
            <a:r>
              <a:rPr lang="ru-RU" sz="1800" dirty="0" smtClean="0"/>
              <a:t> Индивидуальные предприниматели и юридические лица обязаны приостановить либо прекратить свою деятельность или работу отдельных цехов, участков, эксплуатацию зданий, сооружений, оборудования, транспорта, выполнение отдельных видов работ и оказание услуг в случаях, если при осуществлении указанных деятельности, работ и услуг нарушаются санитарные правила.</a:t>
            </a:r>
          </a:p>
          <a:p>
            <a:r>
              <a:rPr lang="ru-RU" sz="1800" b="1" u="sng" dirty="0" smtClean="0"/>
              <a:t>п. 2.4 СП 2.3.6.1066-01</a:t>
            </a:r>
            <a:r>
              <a:rPr lang="ru-RU" sz="1800" dirty="0" smtClean="0"/>
              <a:t> Загрузку продуктов следует предусматривать с торцов жилых зданий, не имеющих окон, из подземных туннелей при наличии специальных загрузочных помещений.</a:t>
            </a:r>
          </a:p>
          <a:p>
            <a:r>
              <a:rPr lang="ru-RU" sz="1800" b="1" u="sng" dirty="0" smtClean="0"/>
              <a:t> </a:t>
            </a:r>
            <a:r>
              <a:rPr lang="ru-RU" sz="1800" b="1" u="sng" dirty="0" err="1" smtClean="0"/>
              <a:t>абз</a:t>
            </a:r>
            <a:r>
              <a:rPr lang="ru-RU" sz="1800" b="1" u="sng" dirty="0" smtClean="0"/>
              <a:t>. 2 п. 3.7 </a:t>
            </a:r>
            <a:r>
              <a:rPr lang="ru-RU" sz="1800" b="1" u="sng" dirty="0" err="1" smtClean="0"/>
              <a:t>СанПиН</a:t>
            </a:r>
            <a:r>
              <a:rPr lang="ru-RU" sz="1800" b="1" u="sng" dirty="0" smtClean="0"/>
              <a:t> 2.1.2.2645-10</a:t>
            </a:r>
            <a:r>
              <a:rPr lang="ru-RU" sz="1800" dirty="0" smtClean="0"/>
              <a:t> Загрузка материалов, продукции для помещений общественного назначения со стороны двора жилого дома, где расположены окна и входы в квартиры, не допускается. Загрузку следует выполнять: с торцов жилых зданий, не имеющих окон; из подземных тоннелей или закрытых дебаркадеров; со стороны магистралей.</a:t>
            </a:r>
          </a:p>
          <a:p>
            <a:endParaRPr lang="ru-RU" sz="1600" dirty="0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674635"/>
          </a:xfrm>
        </p:spPr>
        <p:txBody>
          <a:bodyPr>
            <a:normAutofit/>
          </a:bodyPr>
          <a:lstStyle/>
          <a:p>
            <a:r>
              <a:rPr lang="ru-RU" sz="1800" dirty="0" smtClean="0"/>
              <a:t>Также в соответствии со статьей 8.2. Федерального закона № 294-ФЗ "О защите прав юридических лиц и индивидуальных предпринимателей при осуществлении государственного контроля (надзора) и муниципального контроля", пунктами 1-13 Постановления Правительства Российской Федерации от 10.02.2017 года «Об утверждении правил составления и направления предостережения о недопустимости нарушения обязательных требований, подачи юридическим лицом, индивидуальным предпринимателем возражений на такое предостережение и их рассмотрения, уведомления об исполнении такого предостережения» з</a:t>
            </a:r>
            <a:r>
              <a:rPr lang="ru-RU" sz="1800" b="1" dirty="0" smtClean="0"/>
              <a:t>а отчетный период было объявлено 21 предостережение</a:t>
            </a:r>
            <a:r>
              <a:rPr lang="ru-RU" sz="1800" dirty="0" smtClean="0"/>
              <a:t> о недопустимости нарушения обязательных требований и </a:t>
            </a:r>
            <a:r>
              <a:rPr lang="ru-RU" sz="1800" b="1" dirty="0" smtClean="0"/>
              <a:t>предложено принять меры</a:t>
            </a:r>
            <a:r>
              <a:rPr lang="ru-RU" sz="1800" dirty="0" smtClean="0"/>
              <a:t> по обеспечению соблюдения обязательных требований, требований, установленных нормативными правовыми актами.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sz="4800" b="1" dirty="0" smtClean="0">
                <a:solidFill>
                  <a:schemeClr val="accent3">
                    <a:lumMod val="75000"/>
                  </a:schemeClr>
                </a:solidFill>
              </a:rPr>
              <a:t>Контакты</a:t>
            </a:r>
            <a:endParaRPr lang="en-US" sz="4800" b="1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algn="ctr">
              <a:buNone/>
            </a:pPr>
            <a:r>
              <a:rPr lang="ru-RU" sz="3500" b="1" dirty="0" smtClean="0">
                <a:solidFill>
                  <a:schemeClr val="accent3">
                    <a:lumMod val="75000"/>
                  </a:schemeClr>
                </a:solidFill>
              </a:rPr>
              <a:t>Межрегионального управления </a:t>
            </a:r>
          </a:p>
          <a:p>
            <a:pPr algn="ctr">
              <a:buNone/>
            </a:pPr>
            <a:r>
              <a:rPr lang="ru-RU" sz="3500" b="1" dirty="0" smtClean="0">
                <a:solidFill>
                  <a:schemeClr val="accent3">
                    <a:lumMod val="75000"/>
                  </a:schemeClr>
                </a:solidFill>
              </a:rPr>
              <a:t>№ 50 ФМБА России:</a:t>
            </a:r>
            <a:endParaRPr lang="en-US" sz="3500" b="1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algn="ctr">
              <a:buNone/>
            </a:pPr>
            <a:endParaRPr lang="ru-RU" sz="3500" b="1" dirty="0" smtClean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ru-RU" sz="3500" b="1" dirty="0" smtClean="0">
                <a:solidFill>
                  <a:srgbClr val="002060"/>
                </a:solidFill>
              </a:rPr>
              <a:t>адрес: </a:t>
            </a:r>
            <a:r>
              <a:rPr lang="ru-RU" sz="3000" b="1" u="sng" dirty="0" smtClean="0">
                <a:solidFill>
                  <a:schemeClr val="accent1"/>
                </a:solidFill>
              </a:rPr>
              <a:t>г</a:t>
            </a:r>
            <a:r>
              <a:rPr lang="en-US" sz="3000" b="1" u="sng" dirty="0" smtClean="0">
                <a:solidFill>
                  <a:schemeClr val="accent1"/>
                </a:solidFill>
              </a:rPr>
              <a:t>.</a:t>
            </a:r>
            <a:r>
              <a:rPr lang="ru-RU" sz="3000" b="1" u="sng" dirty="0" smtClean="0">
                <a:solidFill>
                  <a:schemeClr val="accent1"/>
                </a:solidFill>
              </a:rPr>
              <a:t>Саров, улица Силкина, д</a:t>
            </a:r>
            <a:r>
              <a:rPr lang="en-US" sz="3000" b="1" u="sng" dirty="0" smtClean="0">
                <a:solidFill>
                  <a:schemeClr val="accent1"/>
                </a:solidFill>
              </a:rPr>
              <a:t>.</a:t>
            </a:r>
            <a:r>
              <a:rPr lang="ru-RU" sz="3000" b="1" u="sng" dirty="0" smtClean="0">
                <a:solidFill>
                  <a:schemeClr val="accent1"/>
                </a:solidFill>
              </a:rPr>
              <a:t>39</a:t>
            </a:r>
          </a:p>
          <a:p>
            <a:r>
              <a:rPr lang="ru-RU" sz="3500" b="1" dirty="0" smtClean="0">
                <a:solidFill>
                  <a:srgbClr val="002060"/>
                </a:solidFill>
              </a:rPr>
              <a:t>телефон-факс: </a:t>
            </a:r>
            <a:r>
              <a:rPr lang="ru-RU" sz="3500" b="1" u="sng" dirty="0" smtClean="0">
                <a:solidFill>
                  <a:schemeClr val="accent1"/>
                </a:solidFill>
              </a:rPr>
              <a:t>8 (83130) 7-93-28</a:t>
            </a:r>
          </a:p>
          <a:p>
            <a:r>
              <a:rPr lang="ru-RU" sz="3500" b="1" dirty="0" smtClean="0">
                <a:solidFill>
                  <a:srgbClr val="002060"/>
                </a:solidFill>
              </a:rPr>
              <a:t>e-mail:</a:t>
            </a:r>
            <a:r>
              <a:rPr lang="ru-RU" sz="3500" b="1" u="sng" dirty="0" smtClean="0">
                <a:solidFill>
                  <a:schemeClr val="accent1"/>
                </a:solidFill>
              </a:rPr>
              <a:t>ru50@ fmbamail.ru</a:t>
            </a:r>
          </a:p>
          <a:p>
            <a:r>
              <a:rPr lang="ru-RU" sz="3500" b="1" dirty="0" smtClean="0">
                <a:solidFill>
                  <a:schemeClr val="accent5">
                    <a:lumMod val="75000"/>
                  </a:schemeClr>
                </a:solidFill>
              </a:rPr>
              <a:t>сайт :</a:t>
            </a:r>
            <a:r>
              <a:rPr lang="en-US" sz="3000" b="1" u="sng" smtClean="0">
                <a:solidFill>
                  <a:schemeClr val="accent1"/>
                </a:solidFill>
              </a:rPr>
              <a:t>www.mru50.fmba.gov.ru</a:t>
            </a:r>
            <a:endParaRPr lang="en-US" sz="3000" b="1" u="sng" dirty="0" smtClean="0">
              <a:solidFill>
                <a:schemeClr val="accent1"/>
              </a:solidFill>
            </a:endParaRPr>
          </a:p>
          <a:p>
            <a:endParaRPr lang="ru-RU" sz="3000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algn="ctr">
              <a:buNone/>
            </a:pPr>
            <a:r>
              <a:rPr lang="ru-RU" sz="4800" b="1" dirty="0" smtClean="0">
                <a:solidFill>
                  <a:schemeClr val="accent3">
                    <a:lumMod val="75000"/>
                  </a:schemeClr>
                </a:solidFill>
              </a:rPr>
              <a:t>СПАСИБО ЗА ВНИМАНИЕ!</a:t>
            </a:r>
          </a:p>
          <a:p>
            <a:pPr algn="ctr">
              <a:buNone/>
            </a:pPr>
            <a:endParaRPr lang="ru-RU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Click="0"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746643"/>
          </a:xfrm>
        </p:spPr>
        <p:txBody>
          <a:bodyPr>
            <a:normAutofit lnSpcReduction="10000"/>
          </a:bodyPr>
          <a:lstStyle/>
          <a:p>
            <a:r>
              <a:rPr lang="ru-RU" sz="1600" dirty="0" smtClean="0"/>
              <a:t>В сравнении с №294-ФЗ в №248-ФЗ добавились свидетель и специалист. В качестве свидетеля на добровольной основе может выступать лицо, которому могут быть известны какие-либо сведения о фактических обстоятельствах, имеющих значение для принятия решения при проведении надзорного мероприятия. </a:t>
            </a:r>
            <a:br>
              <a:rPr lang="ru-RU" sz="1600" dirty="0" smtClean="0"/>
            </a:br>
            <a:r>
              <a:rPr lang="en-US" sz="1600" dirty="0" smtClean="0"/>
              <a:t>          </a:t>
            </a:r>
            <a:r>
              <a:rPr lang="ru-RU" sz="1600" dirty="0" smtClean="0"/>
              <a:t>В главе 10 №248-ФЗ указаны виды и механизм осуществления профилактических мероприятий, которые могут проводиться надзорными органами, в рамках профилактики рисков причинения вреда (ущерба) охраняемым законом ценностям. </a:t>
            </a:r>
            <a:br>
              <a:rPr lang="ru-RU" sz="1600" dirty="0" smtClean="0"/>
            </a:br>
            <a:r>
              <a:rPr lang="en-US" sz="1600" dirty="0" smtClean="0"/>
              <a:t>          </a:t>
            </a:r>
            <a:r>
              <a:rPr lang="ru-RU" sz="1600" dirty="0" smtClean="0"/>
              <a:t>Согласно ст.45 №248-ФЗ к числу таких мероприятий отнесены: </a:t>
            </a:r>
            <a:br>
              <a:rPr lang="ru-RU" sz="1600" dirty="0" smtClean="0"/>
            </a:br>
            <a:r>
              <a:rPr lang="ru-RU" sz="1600" dirty="0" smtClean="0"/>
              <a:t>- информирование, </a:t>
            </a:r>
            <a:br>
              <a:rPr lang="ru-RU" sz="1600" dirty="0" smtClean="0"/>
            </a:br>
            <a:r>
              <a:rPr lang="ru-RU" sz="1600" dirty="0" smtClean="0"/>
              <a:t>- обобщение правоприменительной практики, </a:t>
            </a:r>
            <a:br>
              <a:rPr lang="ru-RU" sz="1600" dirty="0" smtClean="0"/>
            </a:br>
            <a:r>
              <a:rPr lang="ru-RU" sz="1600" dirty="0" smtClean="0"/>
              <a:t>- меры стимулирования добросовестности, </a:t>
            </a:r>
            <a:br>
              <a:rPr lang="ru-RU" sz="1600" dirty="0" smtClean="0"/>
            </a:br>
            <a:r>
              <a:rPr lang="ru-RU" sz="1600" dirty="0" smtClean="0"/>
              <a:t>- объявление предостережения, </a:t>
            </a:r>
            <a:br>
              <a:rPr lang="ru-RU" sz="1600" dirty="0" smtClean="0"/>
            </a:br>
            <a:r>
              <a:rPr lang="ru-RU" sz="1600" dirty="0" smtClean="0"/>
              <a:t>- осуществление консультирования, </a:t>
            </a:r>
            <a:br>
              <a:rPr lang="ru-RU" sz="1600" dirty="0" smtClean="0"/>
            </a:br>
            <a:r>
              <a:rPr lang="ru-RU" sz="1600" dirty="0" smtClean="0"/>
              <a:t>- </a:t>
            </a:r>
            <a:r>
              <a:rPr lang="ru-RU" sz="1600" dirty="0" err="1" smtClean="0"/>
              <a:t>самообследование</a:t>
            </a:r>
            <a:r>
              <a:rPr lang="ru-RU" sz="1600" dirty="0" smtClean="0"/>
              <a:t>, </a:t>
            </a:r>
            <a:br>
              <a:rPr lang="ru-RU" sz="1600" dirty="0" smtClean="0"/>
            </a:br>
            <a:r>
              <a:rPr lang="ru-RU" sz="1600" dirty="0" smtClean="0"/>
              <a:t>- профилактический визит. </a:t>
            </a:r>
          </a:p>
          <a:p>
            <a:r>
              <a:rPr lang="ru-RU" sz="1600" dirty="0" smtClean="0"/>
              <a:t>В главе 12 Закона к имеющимся надзорным мероприятиям, закрепленным в Федеральном законе №294-ФЗ, добавляются новые виды, такие как:</a:t>
            </a:r>
            <a:br>
              <a:rPr lang="ru-RU" sz="1600" dirty="0" smtClean="0"/>
            </a:br>
            <a:r>
              <a:rPr lang="ru-RU" sz="1600" dirty="0" smtClean="0"/>
              <a:t>- мониторинговая закупка, </a:t>
            </a:r>
            <a:br>
              <a:rPr lang="ru-RU" sz="1600" dirty="0" smtClean="0"/>
            </a:br>
            <a:r>
              <a:rPr lang="ru-RU" sz="1600" dirty="0" smtClean="0"/>
              <a:t>- выборочный контроль, </a:t>
            </a:r>
            <a:br>
              <a:rPr lang="ru-RU" sz="1600" dirty="0" smtClean="0"/>
            </a:br>
            <a:r>
              <a:rPr lang="ru-RU" sz="1600" dirty="0" smtClean="0"/>
              <a:t>- инспекционный визит и выездное обследование, </a:t>
            </a:r>
            <a:br>
              <a:rPr lang="ru-RU" sz="1600" dirty="0" smtClean="0"/>
            </a:br>
            <a:r>
              <a:rPr lang="ru-RU" sz="1600" dirty="0" smtClean="0"/>
              <a:t>требования к проведению которым изложены в главе 13. У надзорного органа </a:t>
            </a:r>
            <a:r>
              <a:rPr lang="ru-RU" sz="1600" u="sng" dirty="0" smtClean="0"/>
              <a:t>расширяется набор способов для оценки соблюдения контролируемыми лицами обязательных требований</a:t>
            </a:r>
            <a:r>
              <a:rPr lang="ru-RU" sz="1600" dirty="0" smtClean="0"/>
              <a:t>. </a:t>
            </a:r>
            <a:endParaRPr lang="ru-RU" sz="16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818651"/>
          </a:xfrm>
        </p:spPr>
        <p:txBody>
          <a:bodyPr>
            <a:normAutofit fontScale="25000" lnSpcReduction="20000"/>
          </a:bodyPr>
          <a:lstStyle/>
          <a:p>
            <a:r>
              <a:rPr lang="ru-RU" sz="6400" dirty="0" smtClean="0"/>
              <a:t>В ст.91 №248-ФЗ перечислено 11 грубых нарушений требований к организации и осуществлению государственного надзора. </a:t>
            </a:r>
            <a:br>
              <a:rPr lang="ru-RU" sz="6400" dirty="0" smtClean="0"/>
            </a:br>
            <a:r>
              <a:rPr lang="ru-RU" sz="6400" dirty="0" smtClean="0"/>
              <a:t>К числу важнейших ограничений следует отнести положение ст.73 №248-Ф, в которой установлено, что выездная проверка проводится в случаях, если не представляется возможным оценить соответствие обязательным требованиям без выезда на место. </a:t>
            </a:r>
            <a:br>
              <a:rPr lang="ru-RU" sz="6400" dirty="0" smtClean="0"/>
            </a:br>
            <a:r>
              <a:rPr lang="ru-RU" sz="6400" dirty="0" smtClean="0"/>
              <a:t>Важными являются положения ст.96 №248-ФЗ, где говорится об осуществлении режима дистанционного государственного надзора.</a:t>
            </a:r>
            <a:endParaRPr lang="en-US" sz="6400" dirty="0" smtClean="0"/>
          </a:p>
          <a:p>
            <a:r>
              <a:rPr lang="ru-RU" sz="6400" b="1" dirty="0" smtClean="0"/>
              <a:t>3.</a:t>
            </a:r>
            <a:r>
              <a:rPr lang="ru-RU" sz="6400" dirty="0" smtClean="0"/>
              <a:t> Закон N 248-ФЗ тесно связан с </a:t>
            </a:r>
            <a:r>
              <a:rPr lang="ru-RU" sz="6400" u="sng" dirty="0" smtClean="0">
                <a:hlinkClick r:id="rId2"/>
              </a:rPr>
              <a:t>Федеральным законом от 31 июля 2020 года N 247-ФЗ "Об обязательных требованиях в Российской Федерации"</a:t>
            </a:r>
            <a:r>
              <a:rPr lang="ru-RU" sz="6400" dirty="0" smtClean="0"/>
              <a:t> , который начал  действовать с 1 ноября 2020 года. Закон N 247-ФЗ  дал старт реформе контрольно-надзорной деятельности в России, или «регуляторной гильотине». Согласно </a:t>
            </a:r>
            <a:r>
              <a:rPr lang="ru-RU" sz="6400" u="sng" dirty="0" smtClean="0">
                <a:hlinkClick r:id="rId3"/>
              </a:rPr>
              <a:t>ч. 2 ст. 15 № 247-ФЗ</a:t>
            </a:r>
            <a:r>
              <a:rPr lang="ru-RU" sz="6400" dirty="0" smtClean="0"/>
              <a:t>, если нормативно-правовой акт, подлежащий отмене Правительством РФ в соответствии с ч. 1 этой статьи, вступил в силу до 2020 года и не был отменён, то его можно не соблюдать. Это относится к актам Правительства РФ, федеральных органов исполнительной власти, исполнительных и распорядительных органов </a:t>
            </a:r>
            <a:r>
              <a:rPr lang="ru-RU" sz="6400" dirty="0" err="1" smtClean="0"/>
              <a:t>госвласти</a:t>
            </a:r>
            <a:r>
              <a:rPr lang="ru-RU" sz="6400" dirty="0" smtClean="0"/>
              <a:t> РСФСР и СССР, содержащих обязательные </a:t>
            </a:r>
            <a:r>
              <a:rPr lang="ru-RU" sz="6400" dirty="0" err="1" smtClean="0"/>
              <a:t>требования.За</a:t>
            </a:r>
            <a:r>
              <a:rPr lang="ru-RU" sz="6400" dirty="0" smtClean="0"/>
              <a:t> несоблюдение таких требований и НПА надзорные органы не вправе штрафовать проверяемых. При этом Правительство РФ составит список НПА, которые всё-таки должны будут соблюдаться независимо от того, подпадают они под определение </a:t>
            </a:r>
            <a:r>
              <a:rPr lang="ru-RU" sz="6400" u="sng" dirty="0" smtClean="0">
                <a:hlinkClick r:id="rId3"/>
              </a:rPr>
              <a:t>ч. 1 ст. 15 № 247-ФЗ</a:t>
            </a:r>
            <a:r>
              <a:rPr lang="ru-RU" sz="6400" dirty="0" smtClean="0"/>
              <a:t> или нет. </a:t>
            </a:r>
          </a:p>
          <a:p>
            <a:r>
              <a:rPr lang="ru-RU" sz="6400" b="1" dirty="0" smtClean="0"/>
              <a:t>1 марта 2021 года Министерство цифрового развития, связи и массовых коммуникаций Российской Федерации сообщило о запуске в опытную эксплуатацию реестра обязательных требований, предъявляемых бизнесу в рамках госконтроля.</a:t>
            </a:r>
            <a:r>
              <a:rPr lang="ru-RU" sz="6400" dirty="0" smtClean="0"/>
              <a:t>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818651"/>
          </a:xfrm>
        </p:spPr>
        <p:txBody>
          <a:bodyPr>
            <a:normAutofit fontScale="55000" lnSpcReduction="20000"/>
          </a:bodyPr>
          <a:lstStyle/>
          <a:p>
            <a:r>
              <a:rPr lang="ru-RU" sz="2900" dirty="0" smtClean="0"/>
              <a:t>К 1 апреля 2021 года, согласно проекту, реестр требований уже должен быть заполнен первыми четырьмя ведомствами: </a:t>
            </a:r>
            <a:r>
              <a:rPr lang="ru-RU" sz="2900" dirty="0" err="1" smtClean="0"/>
              <a:t>Рострудом</a:t>
            </a:r>
            <a:r>
              <a:rPr lang="ru-RU" sz="2900" dirty="0" smtClean="0"/>
              <a:t>, </a:t>
            </a:r>
            <a:r>
              <a:rPr lang="ru-RU" sz="2900" dirty="0" err="1" smtClean="0"/>
              <a:t>Росаккредитацией</a:t>
            </a:r>
            <a:r>
              <a:rPr lang="ru-RU" sz="2900" dirty="0" smtClean="0"/>
              <a:t>, МЧС (в части </a:t>
            </a:r>
            <a:r>
              <a:rPr lang="ru-RU" sz="2900" dirty="0" err="1" smtClean="0"/>
              <a:t>пожнадзора</a:t>
            </a:r>
            <a:r>
              <a:rPr lang="ru-RU" sz="2900" dirty="0" smtClean="0"/>
              <a:t>, надзора в сфере ГО и ЧС) и </a:t>
            </a:r>
            <a:r>
              <a:rPr lang="ru-RU" sz="2900" dirty="0" err="1" smtClean="0"/>
              <a:t>Роспотребнадзором</a:t>
            </a:r>
            <a:r>
              <a:rPr lang="ru-RU" sz="2900" dirty="0" smtClean="0"/>
              <a:t> (в части надзора в сферах </a:t>
            </a:r>
            <a:r>
              <a:rPr lang="ru-RU" sz="2900" dirty="0" err="1" smtClean="0"/>
              <a:t>санэпидблагополучия</a:t>
            </a:r>
            <a:r>
              <a:rPr lang="ru-RU" sz="2900" dirty="0" smtClean="0"/>
              <a:t>, защиты прав потребителей и в области потребительского рынка).С 1 февраля 2021 года заработало правило: положения нормативных правовых актов, которыми устанавливаются обязательные требования, должны вступать в силу либо с 1 марта, либо с 1 сентября соответствующего года, но не ранее чем по истечении 90 дней после дня их официального </a:t>
            </a:r>
            <a:r>
              <a:rPr lang="ru-RU" sz="2900" dirty="0" err="1" smtClean="0"/>
              <a:t>опубликования.Обязательные</a:t>
            </a:r>
            <a:r>
              <a:rPr lang="ru-RU" sz="2900" dirty="0" smtClean="0"/>
              <a:t> требования будут устанавливаться также не бессрочно. Ч. 4 ст. 3 нового закона устанавливает, что нормативным правовым актом, содержащим обязательные требования, должен предусматриваться срок его действия, который не может превышать 6 лет со дня его вступления в </a:t>
            </a:r>
            <a:r>
              <a:rPr lang="ru-RU" sz="2900" dirty="0" err="1" smtClean="0"/>
              <a:t>силу.Также</a:t>
            </a:r>
            <a:r>
              <a:rPr lang="ru-RU" sz="2900" dirty="0" smtClean="0"/>
              <a:t> легализованы официальные разъяснения обязательных требований. Подтверждено мнение о том, что письма руководителя госоргана должны быть обязательны для служащих госоргана и рекомендательны для остальных лиц.</a:t>
            </a:r>
            <a:r>
              <a:rPr lang="ru-RU" sz="2900" b="1" dirty="0" smtClean="0"/>
              <a:t> </a:t>
            </a:r>
          </a:p>
          <a:p>
            <a:r>
              <a:rPr lang="ru-RU" sz="2900" b="1" dirty="0" smtClean="0"/>
              <a:t>4.</a:t>
            </a:r>
            <a:r>
              <a:rPr lang="ru-RU" sz="2900" dirty="0" smtClean="0"/>
              <a:t>  30 ноября 2020 г. вступило в силу постановление Правительства РФ от 30.11.2020 № 1969 «Об особенностях формирования ежегодных планов проведения плановых проверок юридических лиц и индивидуальных предпринимателей на 2021 год, проведения проверок в 2021 году и внесении изменений в пункт 7 Правил подготовки органами государственного контроля (надзора) и органами муниципального контроля ежегодных планов проведения плановых проверок юридических лиц и индивидуальных предпринимателей» (далее – Постановление № 1969)</a:t>
            </a:r>
            <a:endParaRPr lang="en-US" sz="2900" dirty="0" smtClean="0"/>
          </a:p>
          <a:p>
            <a:endParaRPr lang="ru-RU" sz="2800" dirty="0" smtClean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674635"/>
          </a:xfrm>
        </p:spPr>
        <p:txBody>
          <a:bodyPr>
            <a:normAutofit fontScale="92500" lnSpcReduction="20000"/>
          </a:bodyPr>
          <a:lstStyle/>
          <a:p>
            <a:r>
              <a:rPr lang="ru-RU" sz="1900" b="1" dirty="0" smtClean="0"/>
              <a:t>Действующее законодательство в сфере донорства крови.</a:t>
            </a:r>
            <a:endParaRPr lang="ru-RU" sz="1900" dirty="0" smtClean="0"/>
          </a:p>
          <a:p>
            <a:r>
              <a:rPr lang="ru-RU" sz="1900" dirty="0" smtClean="0"/>
              <a:t>1. Федеральный закон Российской Федерации  от 20 июля 2012г. N125-ФЗ "О донорстве крови и ее компонентов".</a:t>
            </a:r>
          </a:p>
          <a:p>
            <a:r>
              <a:rPr lang="ru-RU" sz="1900" dirty="0" smtClean="0"/>
              <a:t>2. Федеральный закон Российской Федерации от 21.11.2011 №323-ФЗ «Об основах охраны здоровья граждан в Российской Федерации», ч. 1-5, 7-10 ст. 20; ч. 1, 4 ст. 38; ч. 3,4 ст. 48.</a:t>
            </a:r>
          </a:p>
          <a:p>
            <a:r>
              <a:rPr lang="ru-RU" sz="1900" dirty="0" smtClean="0"/>
              <a:t>3. Приказ Федерального медико-биологического агентства от 31 июля 2020 г. № 214 “Об утверждении Административного регламента Федерального медико-биологического агентства по осуществлению государственного контроля за обеспечением безопасности донорской крови и ее компонентов”.</a:t>
            </a:r>
          </a:p>
          <a:p>
            <a:r>
              <a:rPr lang="ru-RU" sz="1900" dirty="0" smtClean="0"/>
              <a:t>4. Приказ Федерального медико-биологического агентства от 21.10.2020 № 307 "Об утверждении форм проверочных листов (списков контрольных вопросов), используемых Федеральным медико-биологическим агентством и его территориальными органами при проведении плановых проверок при осуществлении государственного контроля за обеспечением безопасности донорской крови и ее компонентов".</a:t>
            </a:r>
          </a:p>
          <a:p>
            <a:pPr>
              <a:buNone/>
            </a:pPr>
            <a:r>
              <a:rPr lang="ru-RU" sz="1900" b="1" i="1" dirty="0" smtClean="0"/>
              <a:t>С 01 января 2021 г., установленное Федеральным законом от 31 июля 2020 г. N 247-ФЗ:</a:t>
            </a:r>
            <a:endParaRPr lang="ru-RU" sz="1900" dirty="0" smtClean="0"/>
          </a:p>
          <a:p>
            <a:pPr>
              <a:buNone/>
            </a:pPr>
            <a:r>
              <a:rPr lang="ru-RU" sz="1900" dirty="0" smtClean="0"/>
              <a:t>1.«Правила заготовки, хранения, транспортировки и клинического использования донорской крови и ее компонентов», утв. Постановлением Правительства Российской Федерации от 22.06.2019 №797.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3776</TotalTime>
  <Words>7353</Words>
  <Application>Microsoft Office PowerPoint</Application>
  <PresentationFormat>Экран (4:3)</PresentationFormat>
  <Paragraphs>464</Paragraphs>
  <Slides>56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56</vt:i4>
      </vt:variant>
    </vt:vector>
  </HeadingPairs>
  <TitlesOfParts>
    <vt:vector size="57" baseType="lpstr">
      <vt:lpstr>Открытая</vt:lpstr>
      <vt:lpstr>Межрегиональное управление №50 ФМБА России       Правоприменительная практика               контрольно-надзорной деятельности  Межрегионального управления №50 ФМБА России              за 2020 год.             Публичные обсуждения.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 II.Перечень нормативно-правовых актов в области санитарно-эпидемиологического надзора, утративших силу и действующих в 2021 году в соответствии с Постановлением Правительства РФ от 31.12.2020 N 2467   (ред. от 26.02.2021) "Об утверждении перечня нормативных правовых актов и групп нормативных правовых актов Правительства Российской Федерации, нормативных правовых актов, отдельных положений нормативных правовых актов и групп нормативных правовых актов федеральных органов исполнительной власти, правовых актов, отдельных положений правовых актов, групп правовых актов исполнительных и распорядительных органов государственной власти РСФСР и Союза. 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       IV.Результаты правоприменительной практики за 2020 год.      </vt:lpstr>
      <vt:lpstr>    Распределение субъектов, находящихся на контроле (надзоре)  Межрегионального управления №50 ФМБА  России, по категориям риска:    </vt:lpstr>
      <vt:lpstr>Распределение объектов, находящихся на контроле (надзоре)  Межрегионального управления №50 ФМБА  России, по категориям риска: </vt:lpstr>
      <vt:lpstr>Слайд 36</vt:lpstr>
      <vt:lpstr>  V. Результаты проведенных проверок в 2020 году </vt:lpstr>
      <vt:lpstr>Типовые нарушения обязательных требований нормативных правовых актов.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Межрегиональное управление №50 ФМБА России   Правоприменительная практика               контрольно-надзорной деятельности  Межрегионального управления №50 ФМБА России              за 1 полугодие и 2 квартал 2017 года.                       Публичные обсуждения.</dc:title>
  <dc:creator>user</dc:creator>
  <cp:lastModifiedBy>user</cp:lastModifiedBy>
  <cp:revision>341</cp:revision>
  <dcterms:created xsi:type="dcterms:W3CDTF">2017-07-19T09:05:32Z</dcterms:created>
  <dcterms:modified xsi:type="dcterms:W3CDTF">2021-04-06T08:51:42Z</dcterms:modified>
</cp:coreProperties>
</file>