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3">
  <p:sldMasterIdLst>
    <p:sldMasterId id="2147483684" r:id="rId1"/>
  </p:sldMasterIdLst>
  <p:notesMasterIdLst>
    <p:notesMasterId r:id="rId29"/>
  </p:notesMasterIdLst>
  <p:sldIdLst>
    <p:sldId id="256" r:id="rId2"/>
    <p:sldId id="293" r:id="rId3"/>
    <p:sldId id="351" r:id="rId4"/>
    <p:sldId id="359" r:id="rId5"/>
    <p:sldId id="352" r:id="rId6"/>
    <p:sldId id="353" r:id="rId7"/>
    <p:sldId id="360" r:id="rId8"/>
    <p:sldId id="354" r:id="rId9"/>
    <p:sldId id="329" r:id="rId10"/>
    <p:sldId id="339" r:id="rId11"/>
    <p:sldId id="307" r:id="rId12"/>
    <p:sldId id="308" r:id="rId13"/>
    <p:sldId id="309" r:id="rId14"/>
    <p:sldId id="324" r:id="rId15"/>
    <p:sldId id="325" r:id="rId16"/>
    <p:sldId id="316" r:id="rId17"/>
    <p:sldId id="326" r:id="rId18"/>
    <p:sldId id="330" r:id="rId19"/>
    <p:sldId id="355" r:id="rId20"/>
    <p:sldId id="327" r:id="rId21"/>
    <p:sldId id="344" r:id="rId22"/>
    <p:sldId id="361" r:id="rId23"/>
    <p:sldId id="356" r:id="rId24"/>
    <p:sldId id="357" r:id="rId25"/>
    <p:sldId id="358" r:id="rId26"/>
    <p:sldId id="362" r:id="rId27"/>
    <p:sldId id="29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2" autoAdjust="0"/>
    <p:restoredTop sz="90941" autoAdjust="0"/>
  </p:normalViewPr>
  <p:slideViewPr>
    <p:cSldViewPr>
      <p:cViewPr varScale="1">
        <p:scale>
          <a:sx n="98" d="100"/>
          <a:sy n="98" d="100"/>
        </p:scale>
        <p:origin x="-3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E:\Documents\&#1055;&#1088;&#1072;&#1074;&#1086;&#1087;&#1088;&#1080;&#1084;&#1077;&#1085;&#1080;&#1090;%20&#1087;&#1088;&#1072;&#1082;&#1090;&#1080;&#1082;&#1072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/>
          <a:lstStyle/>
          <a:p>
            <a:pPr>
              <a:defRPr/>
            </a:pPr>
            <a:r>
              <a:rPr lang="ru-RU"/>
              <a:t>Количество объектов, включенных в план проверок в</a:t>
            </a:r>
            <a:r>
              <a:rPr lang="ru-RU" baseline="0"/>
              <a:t> 2019 г. в сравнении с 2018 г.</a:t>
            </a:r>
            <a:r>
              <a:rPr lang="ru-RU"/>
              <a:t> </a:t>
            </a:r>
          </a:p>
        </c:rich>
      </c:tx>
      <c:layout/>
    </c:title>
    <c:plotArea>
      <c:layout/>
      <c:barChart>
        <c:barDir val="col"/>
        <c:grouping val="clustered"/>
        <c:ser>
          <c:idx val="0"/>
          <c:order val="0"/>
          <c:tx>
            <c:strRef>
              <c:f>'2019'!$B$3</c:f>
              <c:strCache>
                <c:ptCount val="1"/>
                <c:pt idx="0">
                  <c:v>2018</c:v>
                </c:pt>
              </c:strCache>
            </c:strRef>
          </c:tx>
          <c:dLbls>
            <c:showVal val="1"/>
          </c:dLbls>
          <c:cat>
            <c:strRef>
              <c:f>'2019'!$C$2:$H$2</c:f>
              <c:strCache>
                <c:ptCount val="6"/>
                <c:pt idx="0">
                  <c:v>Чрезвычайно высокий</c:v>
                </c:pt>
                <c:pt idx="1">
                  <c:v>Высокий </c:v>
                </c:pt>
                <c:pt idx="2">
                  <c:v>Значительный</c:v>
                </c:pt>
                <c:pt idx="3">
                  <c:v>Средний </c:v>
                </c:pt>
                <c:pt idx="4">
                  <c:v>Умеренный </c:v>
                </c:pt>
                <c:pt idx="5">
                  <c:v>Низкий</c:v>
                </c:pt>
              </c:strCache>
            </c:strRef>
          </c:cat>
          <c:val>
            <c:numRef>
              <c:f>'2019'!$C$3:$H$3</c:f>
              <c:numCache>
                <c:formatCode>General</c:formatCode>
                <c:ptCount val="6"/>
                <c:pt idx="0">
                  <c:v>10</c:v>
                </c:pt>
                <c:pt idx="1">
                  <c:v>39</c:v>
                </c:pt>
                <c:pt idx="2">
                  <c:v>33</c:v>
                </c:pt>
                <c:pt idx="3">
                  <c:v>42</c:v>
                </c:pt>
                <c:pt idx="4">
                  <c:v>1</c:v>
                </c:pt>
                <c:pt idx="5">
                  <c:v>0</c:v>
                </c:pt>
              </c:numCache>
            </c:numRef>
          </c:val>
        </c:ser>
        <c:ser>
          <c:idx val="1"/>
          <c:order val="1"/>
          <c:tx>
            <c:strRef>
              <c:f>'2019'!$B$4</c:f>
              <c:strCache>
                <c:ptCount val="1"/>
                <c:pt idx="0">
                  <c:v>2019</c:v>
                </c:pt>
              </c:strCache>
            </c:strRef>
          </c:tx>
          <c:dLbls>
            <c:dLbl>
              <c:idx val="3"/>
              <c:layout>
                <c:manualLayout>
                  <c:x val="0"/>
                  <c:y val="-3.7037037037037077E-3"/>
                </c:manualLayout>
              </c:layout>
              <c:showVal val="1"/>
            </c:dLbl>
            <c:showVal val="1"/>
          </c:dLbls>
          <c:cat>
            <c:strRef>
              <c:f>'2019'!$C$2:$H$2</c:f>
              <c:strCache>
                <c:ptCount val="6"/>
                <c:pt idx="0">
                  <c:v>Чрезвычайно высокий</c:v>
                </c:pt>
                <c:pt idx="1">
                  <c:v>Высокий </c:v>
                </c:pt>
                <c:pt idx="2">
                  <c:v>Значительный</c:v>
                </c:pt>
                <c:pt idx="3">
                  <c:v>Средний </c:v>
                </c:pt>
                <c:pt idx="4">
                  <c:v>Умеренный </c:v>
                </c:pt>
                <c:pt idx="5">
                  <c:v>Низкий</c:v>
                </c:pt>
              </c:strCache>
            </c:strRef>
          </c:cat>
          <c:val>
            <c:numRef>
              <c:f>'2019'!$C$4:$H$4</c:f>
              <c:numCache>
                <c:formatCode>General</c:formatCode>
                <c:ptCount val="6"/>
                <c:pt idx="0">
                  <c:v>10</c:v>
                </c:pt>
                <c:pt idx="1">
                  <c:v>24</c:v>
                </c:pt>
                <c:pt idx="2">
                  <c:v>37</c:v>
                </c:pt>
                <c:pt idx="3">
                  <c:v>56</c:v>
                </c:pt>
                <c:pt idx="4">
                  <c:v>8</c:v>
                </c:pt>
                <c:pt idx="5">
                  <c:v>0</c:v>
                </c:pt>
              </c:numCache>
            </c:numRef>
          </c:val>
        </c:ser>
        <c:gapWidth val="75"/>
        <c:overlap val="-25"/>
        <c:axId val="55494912"/>
        <c:axId val="57212928"/>
      </c:barChart>
      <c:catAx>
        <c:axId val="55494912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aseline="0"/>
            </a:pPr>
            <a:endParaRPr lang="ru-RU"/>
          </a:p>
        </c:txPr>
        <c:crossAx val="57212928"/>
        <c:crosses val="autoZero"/>
        <c:auto val="1"/>
        <c:lblAlgn val="ctr"/>
        <c:lblOffset val="100"/>
      </c:catAx>
      <c:valAx>
        <c:axId val="5721292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spPr>
          <a:ln w="9525">
            <a:noFill/>
          </a:ln>
        </c:spPr>
        <c:crossAx val="55494912"/>
        <c:crosses val="autoZero"/>
        <c:crossBetween val="between"/>
      </c:valAx>
    </c:plotArea>
    <c:legend>
      <c:legendPos val="b"/>
      <c:layout/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A009A6-EF38-4D80-B4B6-9446C4E09241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955B54-69B4-47EB-9C9B-A5C48357D8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955B54-69B4-47EB-9C9B-A5C48357D89E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C62CA980-5425-46F3-961A-A41C676731F7}" type="datetimeFigureOut">
              <a:rPr lang="ru-RU" smtClean="0"/>
              <a:pPr/>
              <a:t>25.02.2020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85596C8-469B-497C-95E9-955C43035F7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332656"/>
            <a:ext cx="7772400" cy="33123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400" b="1" dirty="0" smtClean="0">
                <a:solidFill>
                  <a:srgbClr val="7030A0"/>
                </a:solidFill>
              </a:rPr>
              <a:t>Межрегиональное управление №50 ФМБА России</a:t>
            </a:r>
            <a:br>
              <a:rPr lang="ru-RU" sz="2400" b="1" dirty="0" smtClean="0">
                <a:solidFill>
                  <a:srgbClr val="7030A0"/>
                </a:solidFill>
              </a:rPr>
            </a:br>
            <a: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    </a:t>
            </a:r>
            <a:r>
              <a:rPr lang="ru-RU" sz="2400" b="1" dirty="0" smtClean="0">
                <a:solidFill>
                  <a:srgbClr val="FF0000"/>
                </a:solidFill>
              </a:rPr>
              <a:t>Правоприменительная практика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контрольно-надзорной деятельности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Межрегионального управления №50 ФМБА России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  за 2019 год. 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          Публичные обсуждения.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717032"/>
            <a:ext cx="6400800" cy="2952328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Руководитель Межрегионального управления №50 ФМБА России                                    Игнатьева Ирина Александровна</a:t>
            </a: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algn="ctr"/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</a:rPr>
              <a:t>ЗАТО Саров, 2020 год</a:t>
            </a:r>
          </a:p>
          <a:p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	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25000" lnSpcReduction="20000"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 </a:t>
            </a:r>
            <a:r>
              <a:rPr lang="ru-RU" sz="7200" dirty="0" smtClean="0"/>
              <a:t>- Должностные лица используют проверочные листы (списки контрольных вопросов), утвержденные приказами ФМБА России и зарегистрированные в Минюсте России, при проведении плановых мероприятий по надзору (контролю) в отношении предприятий общественного питания,  торговли, парикмахерских, салонов красоты, соляриев.</a:t>
            </a:r>
          </a:p>
          <a:p>
            <a:r>
              <a:rPr lang="ru-RU" sz="7200" dirty="0" smtClean="0"/>
              <a:t>- Должностные лица используют проверочные листы (списки контрольных вопросов), утвержденные приказами ФМБА России и зарегистрированные в Минюсте России, при проведении проверок соблюдения требований радиационной безопасности при обращении с радиоактивными веществами, радиоактивными материалами, радиационными источниками, радиоактивными отходами и промышленными отходами, содержащими радиоактивные вещества.</a:t>
            </a:r>
          </a:p>
          <a:p>
            <a:r>
              <a:rPr lang="ru-RU" sz="7200" dirty="0" smtClean="0"/>
              <a:t>На сайте Межрегионального управления №50 ФМБА России размещены актуализированные и утвержденные  Федеральным медико-биологическим агентством (ФМБА России) в 2019 году:  </a:t>
            </a:r>
          </a:p>
          <a:p>
            <a:r>
              <a:rPr lang="ru-RU" sz="7200" dirty="0" smtClean="0"/>
              <a:t>1. </a:t>
            </a:r>
            <a:r>
              <a:rPr lang="ru-RU" sz="7200" u="sng" dirty="0" smtClean="0"/>
              <a:t>Перечень актов, содержащих обязательные требования, соблюдение которых оценивается при осуществлении федерального государственного санитарно-эпидемиологического надзора</a:t>
            </a:r>
            <a:r>
              <a:rPr lang="ru-RU" sz="7200" dirty="0" smtClean="0"/>
              <a:t>.</a:t>
            </a:r>
          </a:p>
          <a:p>
            <a:r>
              <a:rPr lang="ru-RU" sz="7200" dirty="0" smtClean="0"/>
              <a:t>2.</a:t>
            </a:r>
            <a:r>
              <a:rPr lang="ru-RU" sz="7200" u="sng" dirty="0" smtClean="0"/>
              <a:t>Перечень нормативных правовых актов или их отдельных частей, содержащих обязательные требования, оценка соблюдения которых является предметом государственного контроля за обеспечением безопасности донорской крови и ее компонентов".</a:t>
            </a:r>
            <a:endParaRPr lang="ru-RU" sz="72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   Объекты, находящиеся на контроле (надзоре) в Межрегиональном  управлении №50 ФМБА России </a:t>
            </a:r>
          </a:p>
          <a:p>
            <a:pPr>
              <a:buNone/>
            </a:pPr>
            <a:r>
              <a:rPr lang="ru-RU" sz="2000" b="1" dirty="0" smtClean="0"/>
              <a:t>Всего находится  на контроле (надзоре) на 01.01.2019 г. – 1048 объектов (662 субъекта), в том числе объектов малого предпринимательства-487</a:t>
            </a:r>
            <a:endParaRPr lang="ru-RU" sz="2000" dirty="0" smtClean="0"/>
          </a:p>
          <a:p>
            <a:r>
              <a:rPr lang="ru-RU" sz="2000" b="1" dirty="0" smtClean="0"/>
              <a:t>Промышленные предприятия</a:t>
            </a:r>
            <a:r>
              <a:rPr lang="ru-RU" sz="2000" dirty="0" smtClean="0"/>
              <a:t> -163</a:t>
            </a:r>
          </a:p>
          <a:p>
            <a:r>
              <a:rPr lang="ru-RU" sz="2000" b="1" dirty="0" smtClean="0"/>
              <a:t>Коммунальные объекты</a:t>
            </a:r>
            <a:r>
              <a:rPr lang="ru-RU" sz="2000" dirty="0" smtClean="0"/>
              <a:t> –  396</a:t>
            </a:r>
            <a:endParaRPr lang="en-US" sz="2000" dirty="0" smtClean="0"/>
          </a:p>
          <a:p>
            <a:r>
              <a:rPr lang="ru-RU" sz="2000" b="1" dirty="0" smtClean="0"/>
              <a:t>Производство пищевых продуктов, общественного питания и торговли пищевыми  продуктами</a:t>
            </a:r>
            <a:r>
              <a:rPr lang="ru-RU" sz="2000" dirty="0" smtClean="0"/>
              <a:t> -  351</a:t>
            </a:r>
            <a:endParaRPr lang="en-US" sz="2000" dirty="0" smtClean="0"/>
          </a:p>
          <a:p>
            <a:r>
              <a:rPr lang="ru-RU" sz="2000" b="1" dirty="0" smtClean="0"/>
              <a:t>Детские и подростковые организации</a:t>
            </a:r>
            <a:r>
              <a:rPr lang="ru-RU" sz="2000" dirty="0" smtClean="0"/>
              <a:t> – 109 </a:t>
            </a:r>
          </a:p>
          <a:p>
            <a:r>
              <a:rPr lang="ru-RU" sz="2000" b="1" dirty="0" smtClean="0"/>
              <a:t>Прочие-29</a:t>
            </a:r>
            <a:endParaRPr lang="ru-RU" sz="2000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ru-RU" sz="2200" dirty="0" smtClean="0">
                <a:solidFill>
                  <a:srgbClr val="FF0000"/>
                </a:solidFill>
              </a:rPr>
              <a:t/>
            </a:r>
            <a:br>
              <a:rPr lang="ru-RU" sz="2200" dirty="0" smtClean="0">
                <a:solidFill>
                  <a:srgbClr val="FF0000"/>
                </a:solidFill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</a:rPr>
              <a:t>III</a:t>
            </a:r>
            <a:r>
              <a:rPr lang="ru-RU" sz="2200" dirty="0" smtClean="0">
                <a:solidFill>
                  <a:srgbClr val="FF0000"/>
                </a:solidFill>
                <a:effectLst/>
              </a:rPr>
              <a:t>.</a:t>
            </a:r>
            <a:r>
              <a:rPr lang="ru-RU" sz="2000" dirty="0" smtClean="0">
                <a:solidFill>
                  <a:srgbClr val="FF0000"/>
                </a:solidFill>
                <a:effectLst/>
              </a:rPr>
              <a:t>Результаты правоприменительной практики за четвертый квартал </a:t>
            </a:r>
            <a:br>
              <a:rPr lang="ru-RU" sz="2000" dirty="0" smtClean="0">
                <a:solidFill>
                  <a:srgbClr val="FF0000"/>
                </a:solidFill>
                <a:effectLst/>
              </a:rPr>
            </a:br>
            <a:r>
              <a:rPr lang="ru-RU" sz="2000" dirty="0" smtClean="0">
                <a:solidFill>
                  <a:srgbClr val="FF0000"/>
                </a:solidFill>
                <a:effectLst/>
              </a:rPr>
              <a:t>2019 года.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 </a:t>
            </a:r>
            <a:br>
              <a:rPr lang="ru-RU" sz="2000" dirty="0" smtClean="0"/>
            </a:br>
            <a: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2200" u="sng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23528" y="3501008"/>
          <a:ext cx="8712970" cy="29023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8112"/>
                <a:gridCol w="1224136"/>
                <a:gridCol w="1296144"/>
                <a:gridCol w="1080120"/>
                <a:gridCol w="1615038"/>
                <a:gridCol w="1049258"/>
                <a:gridCol w="1440162"/>
              </a:tblGrid>
              <a:tr h="1179349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Средний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(4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2019</a:t>
                      </a:r>
                      <a:r>
                        <a:rPr kumimoji="0" lang="ru-RU" sz="1600" b="1" kern="1200" baseline="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Умеренный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(5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2019 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Низкий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(6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2019 год</a:t>
                      </a:r>
                      <a:endParaRPr lang="ru-RU" sz="1600" dirty="0"/>
                    </a:p>
                  </a:txBody>
                  <a:tcPr/>
                </a:tc>
              </a:tr>
              <a:tr h="13478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объектов (шт.)</a:t>
                      </a:r>
                      <a:endParaRPr lang="ru-RU" sz="1600" dirty="0" smtClean="0"/>
                    </a:p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528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56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192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131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0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pPr algn="ctr"/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en-US" sz="18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2" y="836712"/>
          <a:ext cx="8784976" cy="2634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224136"/>
                <a:gridCol w="1440163"/>
                <a:gridCol w="1024335"/>
                <a:gridCol w="1315923"/>
                <a:gridCol w="1260139"/>
                <a:gridCol w="1440160"/>
              </a:tblGrid>
              <a:tr h="1008112"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Чрезвычайно высокий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(1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2019 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Высокий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(2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2019год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Значительный риск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(3 класс)</a:t>
                      </a:r>
                      <a:endParaRPr lang="ru-RU" sz="1600" dirty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Из них включенных в план проверок</a:t>
                      </a:r>
                    </a:p>
                    <a:p>
                      <a:r>
                        <a:rPr kumimoji="0" lang="ru-RU" sz="16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на 2019год</a:t>
                      </a:r>
                      <a:endParaRPr lang="ru-RU" sz="1600" dirty="0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Количество объектов (шт.)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72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24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115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37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</a:rPr>
              <a:t>Распределение объектов, находящихся на контроле (надзоре)  Межрегионального управления №50 ФМБА  России, по категориям риска:</a:t>
            </a:r>
            <a:r>
              <a:rPr lang="ru-RU" sz="2000" dirty="0" smtClean="0"/>
              <a:t> </a:t>
            </a:r>
            <a:endParaRPr lang="ru-RU" sz="2000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idx="1"/>
          </p:nvPr>
        </p:nvGraphicFramePr>
        <p:xfrm>
          <a:off x="611560" y="1700808"/>
          <a:ext cx="82296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Категории риска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%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Чрезвычайно высокий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1,0</a:t>
                      </a: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Высокий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6,9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Значительный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11,0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Средний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50,4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>
                          <a:latin typeface="Calibri"/>
                          <a:ea typeface="Times New Roman"/>
                          <a:cs typeface="Times New Roman"/>
                        </a:rPr>
                        <a:t>Умеренный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18,3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  <a:cs typeface="Times New Roman"/>
                        </a:rPr>
                        <a:t>Низкий риск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Calibri"/>
                          <a:ea typeface="Times New Roman"/>
                          <a:cs typeface="Times New Roman"/>
                        </a:rPr>
                        <a:t>12,4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683568" y="1052736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Общее количество объектов, подлежащих надзору- 1048 (на 01.01.2019 г. )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11560" y="4365104"/>
          <a:ext cx="8229600" cy="1663887"/>
        </p:xfrm>
        <a:graphic>
          <a:graphicData uri="http://schemas.openxmlformats.org/drawingml/2006/table">
            <a:tbl>
              <a:tblPr/>
              <a:tblGrid>
                <a:gridCol w="4051440"/>
                <a:gridCol w="4178160"/>
              </a:tblGrid>
              <a:tr h="166388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Детские оздоровительные лагеря: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риск - 2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Средний риск -1объект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Учреждения здравоохранения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Высокий риск - 5 объектов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marL="342900" lvl="0" indent="-342900">
                        <a:spcAft>
                          <a:spcPts val="0"/>
                        </a:spcAft>
                        <a:buFont typeface="Symbol"/>
                        <a:buChar char=""/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Значительный - 22 объекта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280" marR="642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0" y="5270431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20273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Подавляющее большинство плановых проверок на 2019 год приходится на объекты категорий чрезвычайно высокого, высокого, значительного и среднего рисков.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</p:nvPr>
        </p:nvGraphicFramePr>
        <p:xfrm>
          <a:off x="457200" y="260350"/>
          <a:ext cx="8229600" cy="50408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76672"/>
            <a:ext cx="8229600" cy="5530619"/>
          </a:xfrm>
        </p:spPr>
        <p:txBody>
          <a:bodyPr>
            <a:normAutofit fontScale="55000" lnSpcReduction="20000"/>
          </a:bodyPr>
          <a:lstStyle/>
          <a:p>
            <a:r>
              <a:rPr lang="ru-RU" sz="2900" dirty="0" smtClean="0"/>
              <a:t>В  2019 году. Межрегиональным управлением №50 ФМБА России были проведены проверки в сфере обеспечения санитарно-эпидемиологического благополучия населения на объектах ЗАТО г. </a:t>
            </a:r>
            <a:r>
              <a:rPr lang="ru-RU" sz="2900" dirty="0" err="1" smtClean="0"/>
              <a:t>Сарова</a:t>
            </a:r>
            <a:r>
              <a:rPr lang="ru-RU" sz="2900" dirty="0" smtClean="0"/>
              <a:t>. Была проведена 101 проверка в отношении 86 юридических лиц и индивидуальных предпринимателей, из них:</a:t>
            </a:r>
          </a:p>
          <a:p>
            <a:r>
              <a:rPr lang="ru-RU" sz="2900" dirty="0" smtClean="0"/>
              <a:t> - 81 плановая проверка;</a:t>
            </a:r>
          </a:p>
          <a:p>
            <a:r>
              <a:rPr lang="ru-RU" sz="2900" dirty="0" smtClean="0"/>
              <a:t> - 20 внеплановых проверок (в том числе: 6 - по контролю за исполнением предписаний, выданных по результатам проведенных  ранее проверок, 13 - по заявлениям (обращениям) физических и юридических лиц о возникновении угрозы причинения вреда жизни, здоровью граждан).  </a:t>
            </a:r>
          </a:p>
          <a:p>
            <a:r>
              <a:rPr lang="ru-RU" sz="2900" dirty="0" smtClean="0"/>
              <a:t>Согласовано с органами прокуратуры 9 заявлений о проведении внеплановых проверок (4 проверки  документарные, не требующие согласования с органами прокуратуры).</a:t>
            </a:r>
          </a:p>
          <a:p>
            <a:r>
              <a:rPr lang="ru-RU" sz="2900" dirty="0" smtClean="0"/>
              <a:t>-  С привлечением экспертных организаций проведено 74 проверки  из общего числа проверок -101. </a:t>
            </a:r>
          </a:p>
          <a:p>
            <a:r>
              <a:rPr lang="ru-RU" sz="2900" dirty="0" smtClean="0"/>
              <a:t>- По итогам 3 плановых и 1 внеплановой проверки выявлено 4 нарушения обязательных требований законодательства.</a:t>
            </a:r>
          </a:p>
          <a:p>
            <a:r>
              <a:rPr lang="ru-RU" sz="2900" dirty="0" smtClean="0"/>
              <a:t> По фактам выявленных нарушений было наложено 4 </a:t>
            </a:r>
            <a:r>
              <a:rPr lang="ru-RU" sz="2900" dirty="0" smtClean="0"/>
              <a:t>административных </a:t>
            </a:r>
            <a:r>
              <a:rPr lang="ru-RU" sz="2900" dirty="0" smtClean="0"/>
              <a:t>штрафа в том числе на: 1  юридическое лицо, 2 должностных лица, 1  индивидуального предпринимателя; на  общую сумму 56 тысяч рублей. Общая сумма уплаченных штрафов – 56 тысяч рублей. </a:t>
            </a:r>
          </a:p>
          <a:p>
            <a:r>
              <a:rPr lang="ru-RU" sz="2900" dirty="0" smtClean="0"/>
              <a:t> В сфере донорства крови и ее компонентов проведены 6 плановых проверок. В ходе 2-х проверок выявлено 3 нарушения обязательных требований Правил заготовки, хранения, транспортировки и клинического использования донорской крови и ее компонентов.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476672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2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en-US" sz="2200" dirty="0" smtClean="0">
                <a:solidFill>
                  <a:srgbClr val="FF0000"/>
                </a:solidFill>
                <a:effectLst/>
              </a:rPr>
              <a:t>IV</a:t>
            </a:r>
            <a:r>
              <a:rPr lang="ru-RU" sz="2200" dirty="0" smtClean="0">
                <a:solidFill>
                  <a:srgbClr val="FF0000"/>
                </a:solidFill>
                <a:effectLst/>
              </a:rPr>
              <a:t>. Результаты проведенных проверок в 2019 году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13285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2"/>
                </a:solidFill>
              </a:rPr>
              <a:t>Типовые нарушения обязательных требований нормативных правовых актов.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pPr lvl="0"/>
            <a:r>
              <a:rPr lang="ru-RU" sz="1800" b="1" dirty="0" smtClean="0"/>
              <a:t>Нарушение</a:t>
            </a:r>
            <a:r>
              <a:rPr lang="ru-RU" sz="1800" dirty="0" smtClean="0"/>
              <a:t>:</a:t>
            </a:r>
            <a:r>
              <a:rPr lang="ru-RU" sz="1800" b="1" dirty="0" smtClean="0"/>
              <a:t> В предприятии по производству пищевых продуктов по результатам лабораторных исследований выявлена продукция, не соответствующая требованиям нормативных документов по микробиологическим показателям: минеральная природная питьевая столовая негазированная вода  не соответствует по микробиологическим показателям требованиям (количество </a:t>
            </a:r>
            <a:r>
              <a:rPr lang="ru-RU" sz="1800" b="1" dirty="0" err="1" smtClean="0"/>
              <a:t>мезофильных</a:t>
            </a:r>
            <a:r>
              <a:rPr lang="ru-RU" sz="1800" b="1" dirty="0" smtClean="0"/>
              <a:t> аэробных и факультативно анаэробных микроорганизмов составило 155 КОЕ/см</a:t>
            </a:r>
            <a:r>
              <a:rPr lang="ru-RU" sz="1800" b="1" baseline="30000" dirty="0" smtClean="0"/>
              <a:t>3</a:t>
            </a:r>
            <a:r>
              <a:rPr lang="ru-RU" sz="1800" b="1" dirty="0" smtClean="0"/>
              <a:t> (гигиенический норматив не более 100 КОЕ/см</a:t>
            </a:r>
            <a:r>
              <a:rPr lang="ru-RU" sz="1800" b="1" baseline="30000" dirty="0" smtClean="0"/>
              <a:t>3</a:t>
            </a:r>
            <a:r>
              <a:rPr lang="ru-RU" sz="1800" b="1" dirty="0" smtClean="0"/>
              <a:t>) </a:t>
            </a:r>
            <a:r>
              <a:rPr lang="ru-RU" sz="1800" dirty="0" smtClean="0"/>
              <a:t> </a:t>
            </a:r>
          </a:p>
          <a:p>
            <a:r>
              <a:rPr lang="ru-RU" sz="1800" dirty="0" smtClean="0"/>
              <a:t>Что является </a:t>
            </a:r>
            <a:r>
              <a:rPr lang="ru-RU" sz="1800" b="1" dirty="0" smtClean="0"/>
              <a:t>нарушением</a:t>
            </a:r>
            <a:r>
              <a:rPr lang="ru-RU" sz="1800" dirty="0" smtClean="0"/>
              <a:t> </a:t>
            </a:r>
            <a:r>
              <a:rPr lang="ru-RU" sz="1800" b="1" dirty="0" smtClean="0"/>
              <a:t>ст. 11, ст. 15 Федерального закона</a:t>
            </a:r>
            <a:r>
              <a:rPr lang="ru-RU" sz="1800" dirty="0" smtClean="0"/>
              <a:t> </a:t>
            </a:r>
            <a:r>
              <a:rPr lang="ru-RU" sz="1800" b="1" dirty="0" smtClean="0"/>
              <a:t>от 30 марта 1999 г. № 52-ФЗ </a:t>
            </a:r>
            <a:r>
              <a:rPr lang="ru-RU" sz="1800" dirty="0" smtClean="0"/>
              <a:t>«О санитарно-эпидемиологическом благополучии населения», устанавливающей  обязанности индивидуальных предпринимателей                                                        и юридических лиц в части соблюдения                                          обязательных требований,  </a:t>
            </a:r>
            <a:r>
              <a:rPr lang="ru-RU" sz="1800" b="1" dirty="0" smtClean="0"/>
              <a:t>ч.2 ст.3</a:t>
            </a:r>
            <a:r>
              <a:rPr lang="ru-RU" sz="1800" dirty="0" smtClean="0"/>
              <a:t>                                              </a:t>
            </a:r>
            <a:r>
              <a:rPr lang="ru-RU" sz="1800" b="1" dirty="0" smtClean="0"/>
              <a:t>Федерального закона</a:t>
            </a:r>
            <a:r>
              <a:rPr lang="ru-RU" sz="1800" dirty="0" smtClean="0"/>
              <a:t> </a:t>
            </a:r>
            <a:r>
              <a:rPr lang="ru-RU" sz="1800" b="1" dirty="0" smtClean="0"/>
              <a:t>от  02.01.2000г.                                                          №29-ФЗ </a:t>
            </a:r>
            <a:r>
              <a:rPr lang="ru-RU" sz="1800" dirty="0" smtClean="0"/>
              <a:t>«О качестве и безопасности                                    пищевых продуктов»</a:t>
            </a:r>
            <a:endParaRPr lang="ru-RU" sz="1600" dirty="0" smtClean="0"/>
          </a:p>
          <a:p>
            <a:pPr lvl="0"/>
            <a:endParaRPr lang="ru-RU" sz="1600" dirty="0" smtClean="0"/>
          </a:p>
        </p:txBody>
      </p:sp>
      <p:pic>
        <p:nvPicPr>
          <p:cNvPr id="5" name="Рисунок 4" descr="https://stv24.tv/wp-content/uploads/2018/09/24/minvoda2-1024x608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104" y="3645024"/>
            <a:ext cx="3384376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  <a:ln>
            <a:noFill/>
          </a:ln>
        </p:spPr>
        <p:txBody>
          <a:bodyPr>
            <a:noAutofit/>
          </a:bodyPr>
          <a:lstStyle/>
          <a:p>
            <a:r>
              <a:rPr lang="ru-RU" sz="16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600" b="1" dirty="0" smtClean="0"/>
              <a:t>:</a:t>
            </a:r>
            <a:r>
              <a:rPr lang="ru-RU" sz="1600" b="1" u="sng" dirty="0" smtClean="0"/>
              <a:t> </a:t>
            </a:r>
            <a:r>
              <a:rPr lang="ru-RU" sz="1700" b="1" u="sng" dirty="0" smtClean="0"/>
              <a:t>ст.11</a:t>
            </a:r>
            <a:r>
              <a:rPr lang="ru-RU" sz="1700" u="sng" dirty="0" smtClean="0"/>
              <a:t> </a:t>
            </a:r>
            <a:r>
              <a:rPr lang="ru-RU" sz="1700" b="1" u="sng" dirty="0" smtClean="0"/>
              <a:t> № 52-ФЗ</a:t>
            </a:r>
            <a:r>
              <a:rPr lang="ru-RU" sz="1700" dirty="0" smtClean="0"/>
              <a:t> Обязанности индивидуальных предпринимателей и юридических лиц. Индивидуальные предприниматели и юридические лица в соответствии с осуществляемой ими деятельностью обязаны: выполнять требования санитарного законодательства, а также постановлений, предписаний осуществляющих федеральный государственный санитарно-эпидемиологический надзор должностных лиц; обеспечивать безопасность для здоровья человека выполняемых работ и оказываемых услуг. </a:t>
            </a:r>
          </a:p>
          <a:p>
            <a:r>
              <a:rPr lang="ru-RU" sz="1700" b="1" u="sng" dirty="0" smtClean="0"/>
              <a:t>ст. 15 № 52-ФЗ</a:t>
            </a:r>
            <a:r>
              <a:rPr lang="ru-RU" sz="1700" b="1" dirty="0" smtClean="0"/>
              <a:t>  </a:t>
            </a:r>
            <a:r>
              <a:rPr lang="ru-RU" sz="1700" dirty="0" smtClean="0"/>
              <a:t>Пищевые продукты должны удовлетворять физиологическим потребностям человека и не должны оказывать на него вредное воздействие. Граждане, индивидуальные предприниматели и юридические лица, осуществляющие производство, закупку, хранение, транспортировку, реализацию пищевых продуктов, пищевых добавок, продовольственного сырья, а также контактирующих с ними материалов и изделий, должны выполнять санитарно-эпидемиологические требования. Не соответствующие санитарно-эпидемиологическим требованиям и представляющие опасность для человека пищевые продукты, пищевые добавки, продовольственное сырье, а также контактирующие с ними материалы и изделия немедленно снимаются с производства или реализации.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 fontScale="62500" lnSpcReduction="20000"/>
          </a:bodyPr>
          <a:lstStyle/>
          <a:p>
            <a:r>
              <a:rPr lang="ru-RU" sz="2800" b="1" dirty="0" smtClean="0"/>
              <a:t>ч.2 ст.3 №29-ФЗ</a:t>
            </a:r>
            <a:r>
              <a:rPr lang="ru-RU" sz="2800" dirty="0" smtClean="0"/>
              <a:t>  Не могут находиться в обороте пищевые продукты, материалы и изделия, которые:</a:t>
            </a:r>
          </a:p>
          <a:p>
            <a:r>
              <a:rPr lang="ru-RU" sz="2800" dirty="0" smtClean="0"/>
              <a:t>- </a:t>
            </a:r>
            <a:r>
              <a:rPr lang="ru-RU" sz="2800" b="1" dirty="0" smtClean="0"/>
              <a:t>не соответствуют требованиям нормативных документов</a:t>
            </a:r>
            <a:r>
              <a:rPr lang="ru-RU" sz="2800" dirty="0" smtClean="0"/>
              <a:t>;</a:t>
            </a:r>
          </a:p>
          <a:p>
            <a:r>
              <a:rPr lang="ru-RU" sz="2800" dirty="0" smtClean="0"/>
              <a:t>- имеют явные признаки недоброкачественности, не вызывающие сомнений у представителей органов, осуществляющих государственный надзор в области обеспечения качества и безопасности пищевых продуктов (далее - органы государственного надзора) при проверке таких продуктов, материалов и изделий;</a:t>
            </a:r>
          </a:p>
          <a:p>
            <a:r>
              <a:rPr lang="ru-RU" sz="2800" dirty="0" smtClean="0"/>
              <a:t>Такие пищевые продукты, материалы и изделия признаются некачественными и опасными и не подлежат реализации, утилизируются или уничтожаются.</a:t>
            </a:r>
          </a:p>
          <a:p>
            <a:r>
              <a:rPr lang="ru-RU" b="1" dirty="0" smtClean="0"/>
              <a:t>Нарушение технического регламента:</a:t>
            </a:r>
            <a:r>
              <a:rPr lang="ru-RU" dirty="0" smtClean="0"/>
              <a:t> </a:t>
            </a:r>
            <a:r>
              <a:rPr lang="ru-RU" b="1" dirty="0" smtClean="0"/>
              <a:t>П.1, ст.7; приложения 2 таблица 1 п.1.7 Главы 2Технического регламента ТС</a:t>
            </a:r>
            <a:r>
              <a:rPr lang="ru-RU" dirty="0" smtClean="0"/>
              <a:t> «О безопасности пищевой продукции» (ТР ТС 021/2011) (утв. Решением Комиссии Таможенного союза от 09.12.2011 № 880)</a:t>
            </a:r>
          </a:p>
          <a:p>
            <a:pPr>
              <a:buNone/>
            </a:pPr>
            <a:endParaRPr lang="ru-RU" dirty="0" smtClean="0"/>
          </a:p>
          <a:p>
            <a:r>
              <a:rPr lang="ru-RU" sz="28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b="1" dirty="0" smtClean="0"/>
              <a:t>П.1, ст.7</a:t>
            </a:r>
            <a:r>
              <a:rPr lang="ru-RU" dirty="0" smtClean="0"/>
              <a:t>  </a:t>
            </a:r>
            <a:r>
              <a:rPr lang="ru-RU" b="1" dirty="0" smtClean="0"/>
              <a:t>ТР ТС 021/2011</a:t>
            </a:r>
            <a:r>
              <a:rPr lang="ru-RU" dirty="0" smtClean="0"/>
              <a:t> Пищевая продукция, находящаяся в обращении на таможенной территории Таможенного союза в течение установленного срока годности, при использовании по назначению должна быть безопасной. Количество </a:t>
            </a:r>
            <a:r>
              <a:rPr lang="ru-RU" dirty="0" err="1" smtClean="0"/>
              <a:t>мезофильных</a:t>
            </a:r>
            <a:r>
              <a:rPr lang="ru-RU" dirty="0" smtClean="0"/>
              <a:t> аэробных и факультативно анаэробных микроорганизмов должно составлять не более 100 КОЕ/см</a:t>
            </a:r>
            <a:r>
              <a:rPr lang="ru-RU" baseline="30000" dirty="0" smtClean="0"/>
              <a:t>3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09045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00" b="1" dirty="0" smtClean="0"/>
              <a:t>     </a:t>
            </a:r>
            <a:r>
              <a:rPr lang="ru-RU" sz="2000" dirty="0" smtClean="0"/>
              <a:t>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2008"/>
            <a:ext cx="8229600" cy="1484784"/>
          </a:xfrm>
        </p:spPr>
        <p:txBody>
          <a:bodyPr>
            <a:normAutofit fontScale="90000"/>
          </a:bodyPr>
          <a:lstStyle/>
          <a:p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en-US" sz="1800" u="sng" dirty="0" smtClean="0"/>
              <a:t/>
            </a:r>
            <a:br>
              <a:rPr lang="en-US" sz="1800" u="sng" dirty="0" smtClean="0"/>
            </a:br>
            <a:r>
              <a:rPr lang="ru-RU" sz="1800" u="sng" dirty="0" smtClean="0"/>
              <a:t/>
            </a:r>
            <a:br>
              <a:rPr lang="ru-RU" sz="1800" u="sng" dirty="0" smtClean="0"/>
            </a:br>
            <a:r>
              <a:rPr lang="en-US" sz="2300" u="sng" dirty="0" smtClean="0">
                <a:solidFill>
                  <a:srgbClr val="FF0000"/>
                </a:solidFill>
              </a:rPr>
              <a:t>I</a:t>
            </a:r>
            <a:r>
              <a:rPr lang="ru-RU" sz="2300" u="sng" dirty="0" smtClean="0">
                <a:solidFill>
                  <a:srgbClr val="FF0000"/>
                </a:solidFill>
              </a:rPr>
              <a:t>.Изменения в законодательстве. Комментарии о содержании новых нормативно- правовых актов, устанавливающих обязательные требования, внесенных изменениях в действующие акты, сроках и порядке вступления их в действие.</a:t>
            </a:r>
            <a:r>
              <a:rPr lang="ru-RU" sz="2300" dirty="0" smtClean="0">
                <a:solidFill>
                  <a:srgbClr val="FF0000"/>
                </a:solidFill>
              </a:rPr>
              <a:t/>
            </a:r>
            <a:br>
              <a:rPr lang="ru-RU" sz="2300" dirty="0" smtClean="0">
                <a:solidFill>
                  <a:srgbClr val="FF0000"/>
                </a:solidFill>
              </a:rPr>
            </a:br>
            <a:r>
              <a:rPr lang="ru-RU" sz="2300" dirty="0" smtClean="0">
                <a:solidFill>
                  <a:srgbClr val="FF0000"/>
                </a:solidFill>
              </a:rPr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916833"/>
            <a:ext cx="8640960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Согласно Решению Совета Евразийской экономической комиссии от 23.06.2017г №45 с 01.01.2019 г. вступил в силу технический регламент ЕАЭС «О безопасности упакованной питьевой воды, включая природную минеральную воду» (ТР ЕАЭС 044/2017)                                                          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 smtClean="0"/>
              <a:t>С 05.01.2019 г. вступили в силу изменения, внесенные в Федеральный закон от 26.12.2008 №294-ФЗ «О защите прав юридических лиц и индивидуальных предпринимателей при осуществлении государственного контроля (надзора) и муниципального контроля» </a:t>
            </a:r>
          </a:p>
          <a:p>
            <a:r>
              <a:rPr lang="ru-RU" sz="1600" b="1" dirty="0" smtClean="0"/>
              <a:t>В Кодекс об административных правонарушениях РФ включены новые составы административных правонарушений в области охраны окружающей среды</a:t>
            </a:r>
          </a:p>
          <a:p>
            <a:r>
              <a:rPr lang="ru-RU" sz="1600" b="1" dirty="0" smtClean="0"/>
              <a:t>Федеральным законом от 17.06.2019 № 141-ФЗ "О внесении изменений в Кодекс Российской Федерации об административных правонарушениях" </a:t>
            </a:r>
            <a:r>
              <a:rPr lang="ru-RU" sz="1600" dirty="0" smtClean="0"/>
              <a:t>в</a:t>
            </a:r>
            <a:r>
              <a:rPr lang="ru-RU" sz="1600" b="1" dirty="0" smtClean="0"/>
              <a:t> </a:t>
            </a:r>
            <a:r>
              <a:rPr lang="ru-RU" sz="1600" dirty="0" err="1" smtClean="0"/>
              <a:t>КоАП</a:t>
            </a:r>
            <a:r>
              <a:rPr lang="ru-RU" sz="1600" dirty="0" smtClean="0"/>
              <a:t> РФ включены новые составы административных правонарушений в области охраны окружающей среды.</a:t>
            </a:r>
            <a:r>
              <a:rPr lang="ru-RU" sz="1600" b="1" dirty="0" smtClean="0"/>
              <a:t> </a:t>
            </a:r>
          </a:p>
          <a:p>
            <a:r>
              <a:rPr lang="ru-RU" sz="1600" b="1" dirty="0" smtClean="0"/>
              <a:t>Глава 6 дополнена статьей 6.35 с 17 июня 2019 г. 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Пример нарушения</a:t>
            </a:r>
            <a:r>
              <a:rPr lang="ru-RU" sz="2400" b="1" dirty="0" smtClean="0"/>
              <a:t>:</a:t>
            </a:r>
            <a:r>
              <a:rPr lang="ru-RU" sz="2400" dirty="0" smtClean="0"/>
              <a:t> </a:t>
            </a:r>
            <a:r>
              <a:rPr lang="ru-RU" sz="1800" b="1" dirty="0" smtClean="0"/>
              <a:t>В детском учреждении  по результатам лабораторных исследований выявлена вода плавательного бассейна, не соответствующая требованиям нормативных документов по микробиологическим показателям – обнаружены </a:t>
            </a:r>
            <a:r>
              <a:rPr lang="ru-RU" sz="1800" b="1" dirty="0" err="1" smtClean="0"/>
              <a:t>термотолерантные</a:t>
            </a:r>
            <a:r>
              <a:rPr lang="ru-RU" sz="1800" b="1" dirty="0" smtClean="0"/>
              <a:t> </a:t>
            </a:r>
            <a:r>
              <a:rPr lang="ru-RU" sz="1800" b="1" dirty="0" err="1" smtClean="0"/>
              <a:t>колиформные</a:t>
            </a:r>
            <a:r>
              <a:rPr lang="ru-RU" sz="1800" b="1" dirty="0" smtClean="0"/>
              <a:t> бактерии 2 КОЕ\100мл (гигиенический норматив – отсутствие).    </a:t>
            </a:r>
          </a:p>
          <a:p>
            <a:r>
              <a:rPr lang="ru-RU" sz="18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800" b="1" u="sng" dirty="0" smtClean="0"/>
              <a:t>:</a:t>
            </a:r>
          </a:p>
          <a:p>
            <a:r>
              <a:rPr lang="ru-RU" sz="1600" dirty="0" smtClean="0"/>
              <a:t>В соответствии с </a:t>
            </a:r>
            <a:r>
              <a:rPr lang="ru-RU" sz="1600" dirty="0" err="1" smtClean="0"/>
              <a:t>п</a:t>
            </a:r>
            <a:r>
              <a:rPr lang="ru-RU" sz="1600" dirty="0" smtClean="0"/>
              <a:t> 4.17. </a:t>
            </a:r>
            <a:r>
              <a:rPr lang="ru-RU" sz="1600" dirty="0" err="1" smtClean="0"/>
              <a:t>СанПиН</a:t>
            </a:r>
            <a:r>
              <a:rPr lang="ru-RU" sz="1600" dirty="0" smtClean="0"/>
              <a:t> 2.4.4.3155-13 при строительстве и </a:t>
            </a:r>
            <a:r>
              <a:rPr lang="ru-RU" sz="1600" u="sng" dirty="0" smtClean="0"/>
              <a:t>эксплуатации бассейна</a:t>
            </a:r>
            <a:r>
              <a:rPr lang="ru-RU" sz="1600" dirty="0" smtClean="0"/>
              <a:t> должны соблюдаться санитарно-эпидемиологические требования к устройству, эксплуатации и качеству воды плавательных бассейнов.</a:t>
            </a:r>
          </a:p>
          <a:p>
            <a:r>
              <a:rPr lang="ru-RU" sz="1600" dirty="0" smtClean="0"/>
              <a:t>В соответствии с П.4.3. </a:t>
            </a:r>
            <a:r>
              <a:rPr lang="ru-RU" sz="1600" dirty="0" err="1" smtClean="0"/>
              <a:t>СанПиН</a:t>
            </a:r>
            <a:r>
              <a:rPr lang="ru-RU" sz="1600" dirty="0" smtClean="0"/>
              <a:t> 2.1.2.1188-03  в процессе эксплуатации бассейна пресная или морская </a:t>
            </a:r>
            <a:r>
              <a:rPr lang="ru-RU" sz="1600" u="sng" dirty="0" smtClean="0"/>
              <a:t>вода, находящаяся в ванне, должна соответствовать требованиям, указанным в табл. 3 настоящих санитарных правил,</a:t>
            </a:r>
            <a:r>
              <a:rPr lang="ru-RU" sz="1600" dirty="0" smtClean="0"/>
              <a:t> которая включает физико-химические, основные и дополнительные микробиологические,                                                                                  а также </a:t>
            </a:r>
            <a:r>
              <a:rPr lang="ru-RU" sz="1600" dirty="0" err="1" smtClean="0"/>
              <a:t>паразитологические</a:t>
            </a:r>
            <a:r>
              <a:rPr lang="ru-RU" sz="1600" dirty="0" smtClean="0"/>
              <a:t> показатели.                                                Гигиенический норматив – </a:t>
            </a:r>
            <a:r>
              <a:rPr lang="ru-RU" sz="1600" u="sng" dirty="0" smtClean="0"/>
              <a:t>отсутствие                                                  </a:t>
            </a:r>
            <a:r>
              <a:rPr lang="ru-RU" sz="1600" u="sng" dirty="0" err="1" smtClean="0"/>
              <a:t>термотолерантных</a:t>
            </a:r>
            <a:r>
              <a:rPr lang="ru-RU" sz="1600" u="sng" dirty="0" smtClean="0"/>
              <a:t> </a:t>
            </a:r>
            <a:r>
              <a:rPr lang="ru-RU" sz="1600" u="sng" dirty="0" err="1" smtClean="0"/>
              <a:t>колиформных</a:t>
            </a:r>
            <a:r>
              <a:rPr lang="ru-RU" sz="1600" u="sng" dirty="0" smtClean="0"/>
              <a:t>                                                                бактерий в 100 мл воды.</a:t>
            </a:r>
            <a:endParaRPr lang="ru-RU" sz="1600" dirty="0" smtClean="0"/>
          </a:p>
          <a:p>
            <a:endParaRPr lang="ru-RU" sz="2300" b="1" dirty="0" smtClean="0"/>
          </a:p>
          <a:p>
            <a:endParaRPr lang="ru-RU" dirty="0"/>
          </a:p>
        </p:txBody>
      </p:sp>
      <p:pic>
        <p:nvPicPr>
          <p:cNvPr id="4" name="Рисунок 3" descr="https://p1.zoon.ru/preview/OTXOlqfa8fee6yKjMCHQ8g/1920x1080x75/3/6/8/original_5a3b2dd6a24fd95d1a09a065_5bfbf618ca8e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4653136"/>
            <a:ext cx="3600400" cy="1715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lnSpcReduction="10000"/>
          </a:bodyPr>
          <a:lstStyle/>
          <a:p>
            <a:pPr lvl="0"/>
            <a:r>
              <a:rPr lang="ru-RU" sz="2000" b="1" dirty="0" smtClean="0"/>
              <a:t>Пример нарушения: </a:t>
            </a:r>
            <a:r>
              <a:rPr lang="ru-RU" sz="1600" b="1" dirty="0" smtClean="0"/>
              <a:t>В школьных кабинетах для занятий покрытие  пола  выполнено материалом на тканевой основе (</a:t>
            </a:r>
            <a:r>
              <a:rPr lang="ru-RU" sz="1600" b="1" dirty="0" err="1" smtClean="0"/>
              <a:t>ковролин</a:t>
            </a:r>
            <a:r>
              <a:rPr lang="ru-RU" sz="1600" b="1" dirty="0" smtClean="0"/>
              <a:t>), который не устойчив к проведению уборки влажным способом и дезинфекции. В здании школы, на лестнице (правое крыло) стены с нарушением покрытия, краска местами отсутствует, что  затрудняет  проведение уборки влажным способом и дезинфекцию.</a:t>
            </a:r>
            <a:endParaRPr lang="ru-RU" sz="1500" b="1" dirty="0" smtClean="0"/>
          </a:p>
          <a:p>
            <a:r>
              <a:rPr lang="ru-RU" sz="1600" dirty="0" smtClean="0"/>
              <a:t>Что является </a:t>
            </a:r>
            <a:r>
              <a:rPr lang="ru-RU" sz="1600" b="1" dirty="0" smtClean="0"/>
              <a:t>нарушением</a:t>
            </a:r>
            <a:r>
              <a:rPr lang="ru-RU" sz="1600" dirty="0" smtClean="0"/>
              <a:t> </a:t>
            </a:r>
            <a:r>
              <a:rPr lang="ru-RU" sz="1600" b="1" dirty="0" smtClean="0"/>
              <a:t>ст. 11, ст. 28 Федерального закона</a:t>
            </a:r>
            <a:r>
              <a:rPr lang="ru-RU" sz="1600" dirty="0" smtClean="0"/>
              <a:t> </a:t>
            </a:r>
            <a:r>
              <a:rPr lang="ru-RU" sz="1600" b="1" dirty="0" smtClean="0"/>
              <a:t>от 30 марта 1999 г. № 52-ФЗ </a:t>
            </a:r>
            <a:r>
              <a:rPr lang="ru-RU" sz="1600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требований,  </a:t>
            </a:r>
            <a:r>
              <a:rPr lang="ru-RU" sz="1600" b="1" dirty="0" smtClean="0"/>
              <a:t>п. 3.8., </a:t>
            </a:r>
            <a:r>
              <a:rPr lang="ru-RU" sz="1600" b="1" dirty="0" err="1" smtClean="0"/>
              <a:t>СанПиН</a:t>
            </a:r>
            <a:r>
              <a:rPr lang="ru-RU" sz="1600" b="1" dirty="0" smtClean="0"/>
              <a:t> 2.4.4.3172-14</a:t>
            </a:r>
            <a:r>
              <a:rPr lang="ru-RU" sz="1600" dirty="0" smtClean="0"/>
              <a:t> «Санитарно-эпидемиологические  требования к устройству, содержанию и организации режима работы образовательных организаций  дополнительного  образования детей".</a:t>
            </a:r>
          </a:p>
          <a:p>
            <a:r>
              <a:rPr lang="ru-RU" sz="20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2000" dirty="0" smtClean="0"/>
              <a:t>: </a:t>
            </a:r>
            <a:r>
              <a:rPr lang="ru-RU" sz="1600" b="1" u="sng" dirty="0" smtClean="0"/>
              <a:t>ст.11</a:t>
            </a:r>
            <a:r>
              <a:rPr lang="ru-RU" sz="1600" u="sng" dirty="0" smtClean="0"/>
              <a:t> </a:t>
            </a:r>
            <a:r>
              <a:rPr lang="ru-RU" sz="1600" b="1" u="sng" dirty="0" smtClean="0"/>
              <a:t> № 52-ФЗ</a:t>
            </a:r>
            <a:r>
              <a:rPr lang="ru-RU" sz="1600" dirty="0" smtClean="0"/>
              <a:t> Индивидуальные предприниматели и юридические лица в соответствии с осуществляемой ими деятельностью обязаны: выполнять требования санитарного законодательства, а также постановлений, предписаний осуществляющих федеральный государственный санитарно-                                  эпидемиологический надзор должностных                                                            лиц; обеспечивать безопасность для                                                                 здоровья человека выполняемых работ                                         и оказываемых услуг. </a:t>
            </a:r>
          </a:p>
          <a:p>
            <a:r>
              <a:rPr lang="ru-RU" sz="1600" b="1" dirty="0" smtClean="0"/>
              <a:t> </a:t>
            </a:r>
            <a:r>
              <a:rPr lang="ru-RU" sz="1600" u="sng" dirty="0" smtClean="0"/>
              <a:t> </a:t>
            </a:r>
            <a:endParaRPr lang="ru-RU" sz="2000" dirty="0"/>
          </a:p>
        </p:txBody>
      </p:sp>
      <p:pic>
        <p:nvPicPr>
          <p:cNvPr id="5" name="Рисунок 4" descr="https://1tulatv.ru/sites/default/files/e48e4d5bd05ce1416bdff9e6e394dd3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581128"/>
            <a:ext cx="3707904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r>
              <a:rPr lang="ru-RU" sz="1600" b="1" u="sng" dirty="0" smtClean="0"/>
              <a:t>ст. 28 № 52-ФЗ</a:t>
            </a:r>
            <a:r>
              <a:rPr lang="ru-RU" sz="1600" b="1" dirty="0" smtClean="0"/>
              <a:t>  </a:t>
            </a:r>
            <a:r>
              <a:rPr lang="ru-RU" sz="1600" dirty="0" smtClean="0"/>
              <a:t>В организациях отдыха и оздоровления детей, дошкольных и других образовательных организациях независимо от организационно-правовых форм должны осуществляться меры по профилактике заболеваний, сохранению и укреплению здоровья обучающихся и воспитанников, в том числе меры по организации их питания, и выполняться требования санитарного законодательства.</a:t>
            </a:r>
          </a:p>
          <a:p>
            <a:r>
              <a:rPr lang="ru-RU" sz="1600" dirty="0" smtClean="0"/>
              <a:t> </a:t>
            </a:r>
            <a:r>
              <a:rPr lang="ru-RU" sz="1600" b="1" u="sng" dirty="0" smtClean="0"/>
              <a:t>п. 3.8., </a:t>
            </a:r>
            <a:r>
              <a:rPr lang="ru-RU" sz="1600" b="1" u="sng" dirty="0" err="1" smtClean="0"/>
              <a:t>СанПиН</a:t>
            </a:r>
            <a:r>
              <a:rPr lang="ru-RU" sz="1600" b="1" u="sng" dirty="0" smtClean="0"/>
              <a:t> 2.4.4.3172-14</a:t>
            </a:r>
            <a:r>
              <a:rPr lang="ru-RU" sz="1600" dirty="0" smtClean="0"/>
              <a:t> Используемые строительные и отделочные материалы должны быть безвредными для здоровья человека. Материалы для внутренней отделки должны быть устойчивыми к проведению уборки влажным способом и обработки дезинфицирующими средствами.                                                            Допускается использование для внутренней отделки                                                           помещений обоев, допускающих проведение уборки                                                                 влажным способом и </a:t>
            </a:r>
            <a:r>
              <a:rPr lang="ru-RU" sz="1600" dirty="0" smtClean="0"/>
              <a:t>дезинфекцию.</a:t>
            </a:r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Пример нарушения: В зданиях школы часть стульев используется  с мягким покрытием. </a:t>
            </a:r>
          </a:p>
          <a:p>
            <a:r>
              <a:rPr lang="ru-RU" sz="1800" dirty="0" smtClean="0"/>
              <a:t>Что является </a:t>
            </a:r>
            <a:r>
              <a:rPr lang="ru-RU" sz="1800" b="1" dirty="0" smtClean="0"/>
              <a:t>нарушением</a:t>
            </a:r>
            <a:r>
              <a:rPr lang="ru-RU" sz="1800" dirty="0" smtClean="0"/>
              <a:t> </a:t>
            </a:r>
            <a:r>
              <a:rPr lang="ru-RU" sz="1800" b="1" dirty="0" smtClean="0"/>
              <a:t>ст. 11, ст. 28 Федерального закона</a:t>
            </a:r>
            <a:r>
              <a:rPr lang="ru-RU" sz="1800" dirty="0" smtClean="0"/>
              <a:t> </a:t>
            </a:r>
            <a:r>
              <a:rPr lang="ru-RU" sz="1800" b="1" dirty="0" smtClean="0"/>
              <a:t>от 30 марта 1999 г. № 52-ФЗ </a:t>
            </a:r>
            <a:r>
              <a:rPr lang="ru-RU" sz="1800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требований,  </a:t>
            </a:r>
            <a:r>
              <a:rPr lang="ru-RU" sz="1800" b="1" dirty="0" smtClean="0"/>
              <a:t>п. 7.1.,</a:t>
            </a:r>
            <a:r>
              <a:rPr lang="ru-RU" sz="1800" dirty="0" smtClean="0"/>
              <a:t> </a:t>
            </a:r>
            <a:r>
              <a:rPr lang="ru-RU" sz="1800" b="1" dirty="0" err="1" smtClean="0"/>
              <a:t>СанПиН</a:t>
            </a:r>
            <a:r>
              <a:rPr lang="ru-RU" sz="1800" b="1" dirty="0" smtClean="0"/>
              <a:t> 2.4.4.3172-14</a:t>
            </a:r>
            <a:r>
              <a:rPr lang="ru-RU" sz="1800" dirty="0" smtClean="0"/>
              <a:t> «Санитарно-эпидемиологические  требования к устройству, содержанию и организации режима работы образовательных организаций дополнительного образования детей".</a:t>
            </a:r>
          </a:p>
          <a:p>
            <a:r>
              <a:rPr lang="ru-RU" sz="1800" b="1" u="sng" dirty="0" smtClean="0">
                <a:solidFill>
                  <a:srgbClr val="FF0000"/>
                </a:solidFill>
              </a:rPr>
              <a:t>«КАК ДЕЛАТЬ НУЖНО (МОЖНО)»</a:t>
            </a:r>
            <a:r>
              <a:rPr lang="ru-RU" sz="1800" b="1" u="sng" dirty="0" smtClean="0"/>
              <a:t>п. 7.1.,</a:t>
            </a:r>
            <a:r>
              <a:rPr lang="ru-RU" sz="1800" u="sng" dirty="0" smtClean="0"/>
              <a:t> </a:t>
            </a:r>
            <a:r>
              <a:rPr lang="ru-RU" sz="1800" b="1" u="sng" dirty="0" err="1" smtClean="0"/>
              <a:t>СанПиН</a:t>
            </a:r>
            <a:r>
              <a:rPr lang="ru-RU" sz="1800" b="1" u="sng" dirty="0" smtClean="0"/>
              <a:t> 2.4.4.3172-14</a:t>
            </a:r>
            <a:r>
              <a:rPr lang="ru-RU" sz="1800" dirty="0" smtClean="0"/>
              <a:t> Мебель (учебные столы и стулья) должны быть стандартными, комплектными и иметь маркировку, соответствующую ростовой группе. Не допускается использование стульев с мягкими покрытиями, офисной мебели.</a:t>
            </a:r>
            <a:endParaRPr lang="ru-RU" sz="1800" dirty="0"/>
          </a:p>
        </p:txBody>
      </p:sp>
      <p:pic>
        <p:nvPicPr>
          <p:cNvPr id="4" name="Рисунок 3" descr="http://osvitaplus.com.ua/upload/gallery/large/820c688214e32189dc7ba8f794e3be4f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4653136"/>
            <a:ext cx="3960440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Пример нарушения: В  реализации в торговых местах  находились пищевые продукты с неустановленными сроками  годности и </a:t>
            </a:r>
            <a:r>
              <a:rPr lang="ru-RU" b="1" dirty="0" smtClean="0"/>
              <a:t>с </a:t>
            </a:r>
            <a:r>
              <a:rPr lang="ru-RU" b="1" dirty="0" smtClean="0"/>
              <a:t>истекшим сроком годности.</a:t>
            </a:r>
          </a:p>
          <a:p>
            <a:r>
              <a:rPr lang="ru-RU" dirty="0" smtClean="0"/>
              <a:t>Что является </a:t>
            </a:r>
            <a:r>
              <a:rPr lang="ru-RU" b="1" dirty="0" smtClean="0"/>
              <a:t>нарушением ст. 11, ст. 15  Федерального закона</a:t>
            </a:r>
            <a:r>
              <a:rPr lang="ru-RU" dirty="0" smtClean="0"/>
              <a:t> </a:t>
            </a:r>
            <a:r>
              <a:rPr lang="ru-RU" b="1" dirty="0" smtClean="0"/>
              <a:t>от 30 марта 1999 г. № 52-ФЗ </a:t>
            </a:r>
            <a:r>
              <a:rPr lang="ru-RU" dirty="0" smtClean="0"/>
              <a:t>«О санитарно-эпидемиологическом благополучии населения», устанавливающей  обязанности индивидуальных предпринимателей и юридических лиц в части соблюдения обязательных требований, </a:t>
            </a:r>
            <a:r>
              <a:rPr lang="ru-RU" b="1" dirty="0" smtClean="0"/>
              <a:t>п.12 ст.17 Главы 3 </a:t>
            </a:r>
            <a:r>
              <a:rPr lang="ru-RU" dirty="0" smtClean="0"/>
              <a:t>Технического регламента ТС «О безопасности пищевой продукции» (ТР ТС 021/2011), </a:t>
            </a:r>
            <a:r>
              <a:rPr lang="ru-RU" b="1" dirty="0" err="1" smtClean="0"/>
              <a:t>абз</a:t>
            </a:r>
            <a:r>
              <a:rPr lang="ru-RU" b="1" dirty="0" smtClean="0"/>
              <a:t>. 1,12 п.8.24  СП 2.3.6.1066-01</a:t>
            </a:r>
            <a:r>
              <a:rPr lang="ru-RU" dirty="0" smtClean="0"/>
              <a:t>«Санитарно-эпидемиологические требования к организациям                                                   торговли и обороту в них                                   продовольственного сырья                                                         и пищевых продуктов»;                                                         </a:t>
            </a:r>
            <a:r>
              <a:rPr lang="ru-RU" b="1" dirty="0" err="1" smtClean="0"/>
              <a:t>абз</a:t>
            </a:r>
            <a:r>
              <a:rPr lang="ru-RU" b="1" dirty="0" smtClean="0"/>
              <a:t>. 1,6  ч. 2 ст.3  </a:t>
            </a:r>
            <a:r>
              <a:rPr lang="ru-RU" dirty="0" smtClean="0"/>
              <a:t>Закона                                                          № 29 – ФЗ; Федерального                                                       закона  от 02.01.2000г.                                                                    № 29 – ФЗ «О качестве и                                              безопасности пищевых                                                    продуктов».</a:t>
            </a:r>
          </a:p>
          <a:p>
            <a:endParaRPr lang="ru-RU" dirty="0"/>
          </a:p>
        </p:txBody>
      </p:sp>
      <p:pic>
        <p:nvPicPr>
          <p:cNvPr id="4" name="Рисунок 3" descr="http://i.mycdn.me/i?r=AzEPZsRbOZEKgBhR0XGMT1Rk6rd2fseJMw4dDLFQqddve6aKTM5SRkZCeTgDn6uOyic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3284984"/>
            <a:ext cx="424847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674635"/>
          </a:xfrm>
        </p:spPr>
        <p:txBody>
          <a:bodyPr>
            <a:normAutofit fontScale="62500" lnSpcReduction="20000"/>
          </a:bodyPr>
          <a:lstStyle/>
          <a:p>
            <a:r>
              <a:rPr lang="ru-RU" sz="2800" b="1" u="sng" dirty="0" smtClean="0">
                <a:solidFill>
                  <a:srgbClr val="FF0000"/>
                </a:solidFill>
              </a:rPr>
              <a:t>«КАК ДЕЛАТЬ НУЖНО (МОЖНО)» </a:t>
            </a:r>
          </a:p>
          <a:p>
            <a:r>
              <a:rPr lang="ru-RU" b="1" u="sng" dirty="0" smtClean="0"/>
              <a:t>ст.11</a:t>
            </a:r>
            <a:r>
              <a:rPr lang="ru-RU" u="sng" dirty="0" smtClean="0"/>
              <a:t> </a:t>
            </a:r>
            <a:r>
              <a:rPr lang="ru-RU" b="1" u="sng" dirty="0" smtClean="0"/>
              <a:t> № 52-ФЗ</a:t>
            </a:r>
            <a:r>
              <a:rPr lang="ru-RU" dirty="0" smtClean="0"/>
              <a:t> Индивидуальные предприниматели и юридические лица в соответствии с осуществляемой ими деятельностью обязаны: выполнять требования санитарного законодательства, а также постановлений, предписаний осуществляющих федеральный государственный санитарно-эпидемиологический надзор должностных лиц; разрабатывать и проводить санитарно-противоэпидемические (профилактические) мероприятия; обеспечивать безопасность для здоровья человека выполняемых работ и оказываемых услуг, а также продукции производственно-технического назначения, пищевых продуктов и товаров для личных и бытовых нужд при их производстве, транспортировке, хранении, реализации населению;</a:t>
            </a:r>
          </a:p>
          <a:p>
            <a:r>
              <a:rPr lang="ru-RU" b="1" u="sng" dirty="0" smtClean="0"/>
              <a:t>ст.15</a:t>
            </a:r>
            <a:r>
              <a:rPr lang="ru-RU" u="sng" dirty="0" smtClean="0"/>
              <a:t> </a:t>
            </a:r>
            <a:r>
              <a:rPr lang="ru-RU" b="1" u="sng" dirty="0" smtClean="0"/>
              <a:t> № 52-ФЗ</a:t>
            </a:r>
            <a:r>
              <a:rPr lang="ru-RU" dirty="0" smtClean="0"/>
              <a:t> Граждане, индивидуальные предприниматели и юридические лица, осуществляющие производство, закупку, хранение, транспортировку, реализацию пищевых продуктов, пищевых добавок, продовольственного сырья, а также контактирующих с ними материалов и изделий, должны выполнять санитарно-эпидемиологические требования.</a:t>
            </a:r>
          </a:p>
          <a:p>
            <a:r>
              <a:rPr lang="ru-RU" dirty="0" smtClean="0"/>
              <a:t> </a:t>
            </a:r>
            <a:r>
              <a:rPr lang="ru-RU" u="sng" dirty="0" smtClean="0"/>
              <a:t> </a:t>
            </a:r>
            <a:r>
              <a:rPr lang="ru-RU" b="1" u="sng" dirty="0" smtClean="0"/>
              <a:t>п.12 ст.17 Главы 3 ТР ТС 021/2011</a:t>
            </a:r>
            <a:r>
              <a:rPr lang="ru-RU" dirty="0" smtClean="0"/>
              <a:t>  При реализации пищевой продукции должны соблюдаться условия хранения и сроки годности такой продукции, установленные ее изготовителем.</a:t>
            </a:r>
          </a:p>
          <a:p>
            <a:pPr>
              <a:buNone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/>
          </a:bodyPr>
          <a:lstStyle/>
          <a:p>
            <a:r>
              <a:rPr lang="ru-RU" sz="1700" b="1" u="sng" dirty="0" err="1" smtClean="0"/>
              <a:t>абз</a:t>
            </a:r>
            <a:r>
              <a:rPr lang="ru-RU" sz="1700" b="1" u="sng" dirty="0" smtClean="0"/>
              <a:t>. 1,6  ч. 2 ст.3  Закона № 29 – ФЗ</a:t>
            </a:r>
            <a:r>
              <a:rPr lang="ru-RU" sz="1700" dirty="0" smtClean="0"/>
              <a:t> В обороте могут находиться пищевые продукты, материалы и изделия, соответствующие требованиям нормативных документов и прошедшие государственную регистрацию в порядке, установленном настоящим Федеральным законом.</a:t>
            </a:r>
          </a:p>
          <a:p>
            <a:r>
              <a:rPr lang="ru-RU" sz="1700" dirty="0" smtClean="0"/>
              <a:t>Не могут находиться в обороте пищевые продукты, материалы и изделия, которые: не имеют установленных сроков годности (для пищевых продуктов, материалов и изделий, в отношении которых установление сроков годности является обязательным) или сроки годности которых истекли.</a:t>
            </a:r>
          </a:p>
          <a:p>
            <a:r>
              <a:rPr lang="ru-RU" sz="1700" dirty="0" smtClean="0"/>
              <a:t> </a:t>
            </a:r>
            <a:r>
              <a:rPr lang="ru-RU" sz="1700" b="1" u="sng" dirty="0" err="1" smtClean="0"/>
              <a:t>абз</a:t>
            </a:r>
            <a:r>
              <a:rPr lang="ru-RU" sz="1700" b="1" u="sng" dirty="0" smtClean="0"/>
              <a:t>. 1,12 п.8.24  СП 2.3.6.1066-01</a:t>
            </a:r>
            <a:r>
              <a:rPr lang="ru-RU" sz="1700" b="1" dirty="0" smtClean="0"/>
              <a:t>   </a:t>
            </a:r>
            <a:r>
              <a:rPr lang="ru-RU" sz="1700" dirty="0" smtClean="0"/>
              <a:t>В организациях торговли запрещается реализация продукции: с истекшими сроками годности.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Контакты</a:t>
            </a:r>
            <a:endParaRPr lang="en-US" sz="48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Межрегионального управления </a:t>
            </a:r>
          </a:p>
          <a:p>
            <a:pPr algn="ctr">
              <a:buNone/>
            </a:pPr>
            <a:r>
              <a:rPr lang="ru-RU" sz="3500" b="1" dirty="0" smtClean="0">
                <a:solidFill>
                  <a:schemeClr val="accent3">
                    <a:lumMod val="75000"/>
                  </a:schemeClr>
                </a:solidFill>
              </a:rPr>
              <a:t>№ 50 ФМБА России:</a:t>
            </a:r>
            <a:endParaRPr lang="en-US" sz="3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pPr algn="ctr">
              <a:buNone/>
            </a:pPr>
            <a:endParaRPr lang="ru-RU" sz="3500" b="1" dirty="0" smtClean="0">
              <a:solidFill>
                <a:schemeClr val="accent3">
                  <a:lumMod val="75000"/>
                </a:schemeClr>
              </a:solidFill>
            </a:endParaRPr>
          </a:p>
          <a:p>
            <a:r>
              <a:rPr lang="ru-RU" sz="3500" b="1" dirty="0" smtClean="0">
                <a:solidFill>
                  <a:srgbClr val="002060"/>
                </a:solidFill>
              </a:rPr>
              <a:t>адрес: </a:t>
            </a:r>
            <a:r>
              <a:rPr lang="ru-RU" sz="3000" b="1" u="sng" dirty="0" smtClean="0">
                <a:solidFill>
                  <a:schemeClr val="accent1"/>
                </a:solidFill>
              </a:rPr>
              <a:t>г</a:t>
            </a:r>
            <a:r>
              <a:rPr lang="en-US" sz="3000" b="1" u="sng" dirty="0" smtClean="0">
                <a:solidFill>
                  <a:schemeClr val="accent1"/>
                </a:solidFill>
              </a:rPr>
              <a:t>.</a:t>
            </a:r>
            <a:r>
              <a:rPr lang="ru-RU" sz="3000" b="1" u="sng" dirty="0" smtClean="0">
                <a:solidFill>
                  <a:schemeClr val="accent1"/>
                </a:solidFill>
              </a:rPr>
              <a:t>Саров, улица Силкина, д</a:t>
            </a:r>
            <a:r>
              <a:rPr lang="en-US" sz="3000" b="1" u="sng" dirty="0" smtClean="0">
                <a:solidFill>
                  <a:schemeClr val="accent1"/>
                </a:solidFill>
              </a:rPr>
              <a:t>.</a:t>
            </a:r>
            <a:r>
              <a:rPr lang="ru-RU" sz="3000" b="1" u="sng" dirty="0" smtClean="0">
                <a:solidFill>
                  <a:schemeClr val="accent1"/>
                </a:solidFill>
              </a:rPr>
              <a:t>39</a:t>
            </a:r>
          </a:p>
          <a:p>
            <a:r>
              <a:rPr lang="ru-RU" sz="3500" b="1" dirty="0" smtClean="0">
                <a:solidFill>
                  <a:srgbClr val="002060"/>
                </a:solidFill>
              </a:rPr>
              <a:t>телефон-факс: </a:t>
            </a:r>
            <a:r>
              <a:rPr lang="ru-RU" sz="3500" b="1" u="sng" dirty="0" smtClean="0">
                <a:solidFill>
                  <a:schemeClr val="accent1"/>
                </a:solidFill>
              </a:rPr>
              <a:t>8 (83130) 7-93-28</a:t>
            </a:r>
          </a:p>
          <a:p>
            <a:r>
              <a:rPr lang="ru-RU" sz="3500" b="1" dirty="0" smtClean="0">
                <a:solidFill>
                  <a:srgbClr val="002060"/>
                </a:solidFill>
              </a:rPr>
              <a:t>e-mail:</a:t>
            </a:r>
            <a:r>
              <a:rPr lang="ru-RU" sz="3500" b="1" u="sng" dirty="0" smtClean="0">
                <a:solidFill>
                  <a:schemeClr val="accent1"/>
                </a:solidFill>
              </a:rPr>
              <a:t>ru50@ fmbamail.ru</a:t>
            </a:r>
          </a:p>
          <a:p>
            <a:r>
              <a:rPr lang="ru-RU" sz="3500" b="1" dirty="0" smtClean="0">
                <a:solidFill>
                  <a:schemeClr val="accent5">
                    <a:lumMod val="75000"/>
                  </a:schemeClr>
                </a:solidFill>
              </a:rPr>
              <a:t>сайт :</a:t>
            </a:r>
            <a:r>
              <a:rPr lang="en-US" sz="3000" b="1" u="sng" dirty="0" smtClean="0">
                <a:solidFill>
                  <a:schemeClr val="accent1"/>
                </a:solidFill>
              </a:rPr>
              <a:t>www.mru50.fmbaros.ru</a:t>
            </a:r>
          </a:p>
          <a:p>
            <a:endParaRPr lang="ru-RU" sz="30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buNone/>
            </a:pPr>
            <a:r>
              <a:rPr lang="ru-RU" sz="4800" b="1" dirty="0" smtClean="0">
                <a:solidFill>
                  <a:schemeClr val="accent3">
                    <a:lumMod val="75000"/>
                  </a:schemeClr>
                </a:solidFill>
              </a:rPr>
              <a:t>СПАСИБО ЗА ВНИМАНИЕ!</a:t>
            </a:r>
          </a:p>
          <a:p>
            <a:pPr algn="ctr">
              <a:buNone/>
            </a:pPr>
            <a:endParaRPr lang="ru-RU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advClick="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818651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Статья 6.35</a:t>
            </a:r>
            <a:r>
              <a:rPr lang="ru-RU" sz="1600" dirty="0" smtClean="0"/>
              <a:t>. Несоблюдение санитарно-эпидемиологических требований при обращении с отходами производства и потребления</a:t>
            </a:r>
          </a:p>
          <a:p>
            <a:r>
              <a:rPr lang="ru-RU" sz="1600" dirty="0" smtClean="0"/>
              <a:t>-  Несоблюдение санитарно-эпидемиологических требований к сбору, накоплению, транспортированию, обработке, утилизации или обезвреживанию, размещению отходов производства и потребления; </a:t>
            </a:r>
          </a:p>
          <a:p>
            <a:r>
              <a:rPr lang="ru-RU" sz="1600" dirty="0" smtClean="0"/>
              <a:t>-  Несоблюдение санитарно-эпидемиологических требований при сборе, накоплении, транспортировании, обработке, утилизации или обезвреживании отходов производства и потребления, размещения отходов животноводства. Размер штрафа, который предусмотрен для юридических лиц, может достигать миллиона рублей. </a:t>
            </a:r>
            <a:br>
              <a:rPr lang="ru-RU" sz="1600" dirty="0" smtClean="0"/>
            </a:br>
            <a:r>
              <a:rPr lang="ru-RU" sz="1600" dirty="0" smtClean="0"/>
              <a:t>   В силу вышеуказанных изменений Межрегиональное управление №50 ФМБА России с 17 июня 2019 года наделено полномочием по рассмотрению дел об административных правонарушениях, предусмотренных ст.</a:t>
            </a:r>
            <a:r>
              <a:rPr lang="ru-RU" sz="1600" dirty="0" smtClean="0">
                <a:solidFill>
                  <a:srgbClr val="FF0000"/>
                </a:solidFill>
              </a:rPr>
              <a:t>6.35</a:t>
            </a:r>
            <a:r>
              <a:rPr lang="ru-RU" sz="1600" dirty="0" smtClean="0"/>
              <a:t> </a:t>
            </a:r>
            <a:r>
              <a:rPr lang="ru-RU" sz="1600" dirty="0" err="1" smtClean="0"/>
              <a:t>КоАП</a:t>
            </a:r>
            <a:r>
              <a:rPr lang="ru-RU" sz="1600" dirty="0" smtClean="0"/>
              <a:t> РФ. Полномочия по рассмотрению дел по ст.</a:t>
            </a:r>
            <a:r>
              <a:rPr lang="ru-RU" sz="1600" dirty="0" smtClean="0">
                <a:solidFill>
                  <a:srgbClr val="FF0000"/>
                </a:solidFill>
              </a:rPr>
              <a:t>8.2</a:t>
            </a:r>
            <a:r>
              <a:rPr lang="ru-RU" sz="1600" dirty="0" smtClean="0"/>
              <a:t> </a:t>
            </a:r>
            <a:r>
              <a:rPr lang="ru-RU" sz="1600" dirty="0" err="1" smtClean="0"/>
              <a:t>КоАП</a:t>
            </a:r>
            <a:r>
              <a:rPr lang="ru-RU" sz="1600" dirty="0" smtClean="0"/>
              <a:t> РФ исключены из полномочий Управления.</a:t>
            </a:r>
          </a:p>
          <a:p>
            <a:r>
              <a:rPr lang="ru-RU" sz="1600" b="1" dirty="0" smtClean="0"/>
              <a:t>В Кодексе об административных правонарушениях РФ в 2019 году уточнили состав нарушения в сфере водопользования и разграничили ответственность</a:t>
            </a:r>
            <a:endParaRPr lang="ru-RU" sz="1600" dirty="0" smtClean="0"/>
          </a:p>
          <a:p>
            <a:r>
              <a:rPr lang="ru-RU" sz="1600" dirty="0" smtClean="0"/>
              <a:t>В ст. 8.42 </a:t>
            </a:r>
            <a:r>
              <a:rPr lang="ru-RU" sz="1600" dirty="0" err="1" smtClean="0"/>
              <a:t>КоАП</a:t>
            </a:r>
            <a:r>
              <a:rPr lang="ru-RU" sz="1600" dirty="0" smtClean="0"/>
              <a:t> РФ введены в  действие новые нормы.</a:t>
            </a:r>
          </a:p>
          <a:p>
            <a:pPr>
              <a:buNone/>
            </a:pPr>
            <a:endParaRPr lang="ru-RU" sz="1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Федеральный закон от 06.06.2019 г. №130-ФЗ</a:t>
            </a:r>
            <a:endParaRPr lang="ru-RU" sz="1600" dirty="0" smtClean="0"/>
          </a:p>
          <a:p>
            <a:r>
              <a:rPr lang="ru-RU" sz="1600" dirty="0" smtClean="0"/>
              <a:t>"О внесении изменения в статью 9 Федерального закона "О защите прав юридических лиц и индивидуальных предпринимателей при осуществлении государственного контроля (надзора) и муниципального контроля": Снят запрет на проведение плановых проверок организаций, осуществляющих деятельность в области производства, использования и обращения драгметаллов и камней чаще чем раз в три года.</a:t>
            </a:r>
          </a:p>
          <a:p>
            <a:r>
              <a:rPr lang="ru-RU" sz="1600" dirty="0" smtClean="0"/>
              <a:t>Соответствующее изменение внесено в статью 9 Федерального закона от 26.12.2008 г. №294-ФЗ "О защите прав юридических лиц и индивидуальных предпринимателей при осуществлении государственного контроля (надзора) и муниципального контроля". </a:t>
            </a:r>
            <a:endParaRPr lang="ru-RU" sz="1600" dirty="0" smtClean="0"/>
          </a:p>
          <a:p>
            <a:r>
              <a:rPr lang="ru-RU" sz="1600" b="1" dirty="0" smtClean="0"/>
              <a:t>Санитарно-эпидемиологические  </a:t>
            </a:r>
            <a:r>
              <a:rPr lang="ru-RU" sz="1600" b="1" dirty="0" smtClean="0"/>
              <a:t>правила и нормы СанПиН 2.1.7.3550-19</a:t>
            </a:r>
            <a:r>
              <a:rPr lang="ru-RU" sz="1600" dirty="0" smtClean="0"/>
              <a:t> «Санитарно-эпидемиологические требования к содержанию территорий муниципальных образований» вступили  в силу с 01.01.2020г, за исключением требований главы V, которые вступают в силу с 01.03.2020г. Действует данный документ до 01.01.2021 года. </a:t>
            </a:r>
          </a:p>
          <a:p>
            <a:endParaRPr lang="ru-RU" sz="16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88640"/>
            <a:ext cx="8435280" cy="5818651"/>
          </a:xfrm>
        </p:spPr>
        <p:txBody>
          <a:bodyPr>
            <a:normAutofit fontScale="47500" lnSpcReduction="20000"/>
          </a:bodyPr>
          <a:lstStyle/>
          <a:p>
            <a:r>
              <a:rPr lang="ru-RU" sz="3300" b="1" dirty="0" smtClean="0"/>
              <a:t> Постановлением Главного государственного санитарного врача РФ от 22.05.2019 № 8 внесены изменения в санитарно-эпидемиологические правила и нормативы </a:t>
            </a:r>
            <a:r>
              <a:rPr lang="ru-RU" sz="3300" b="1" dirty="0" err="1" smtClean="0"/>
              <a:t>СанПиН</a:t>
            </a:r>
            <a:r>
              <a:rPr lang="ru-RU" sz="3300" b="1" dirty="0" smtClean="0"/>
              <a:t> 2.4.2.2821-10 "Санитарно-эпидемиологические требования к условиям и организации обучения в общеобразовательных учреждениях".</a:t>
            </a:r>
            <a:r>
              <a:rPr lang="ru-RU" sz="3300" dirty="0" smtClean="0"/>
              <a:t> Вступили в силу  10 июня 2019 г.</a:t>
            </a:r>
            <a:r>
              <a:rPr lang="ru-RU" sz="3300" b="1" dirty="0" smtClean="0"/>
              <a:t> </a:t>
            </a:r>
            <a:r>
              <a:rPr lang="ru-RU" sz="3300" dirty="0" smtClean="0"/>
              <a:t>В перечень помещений школ, где допускается отсутствие инсоляции, включены обеденный зал и зона рекреации. Указание на кабинеты физики, химии, рисования и черчения в новой редакции документа исключены. Также, указанным документом отменены положения, согласно которым окна учебных помещений должны были ориентироваться на южные, юго-восточные и восточные стороны горизонта; окна кабинетов черчения, рисования, а также помещение кухни могли быть ориентированы на северные стороны горизонта; ориентация кабинетов информатики могла быть осуществлена на север, северо-восток.</a:t>
            </a:r>
          </a:p>
          <a:p>
            <a:r>
              <a:rPr lang="ru-RU" sz="3300" b="1" dirty="0" smtClean="0"/>
              <a:t>Приказом ФМБА России от 15.01.2019 г. № 6</a:t>
            </a:r>
            <a:r>
              <a:rPr lang="ru-RU" sz="3300" dirty="0" smtClean="0"/>
              <a:t> утвержден </a:t>
            </a:r>
            <a:r>
              <a:rPr lang="ru-RU" sz="3300" b="1" dirty="0" smtClean="0"/>
              <a:t>Административный регламент Федерального медико-биологического агентства по предоставлению государственной услуги по выдаче санитарно-эпидемиологических заключений на основании результатов санитарно-эпидемиологических экспертиз, расследований, обследований, исследований, испытаний и иных видов оценок   соблюдения санитарно-эпидемиологических и гигиенических требований. </a:t>
            </a:r>
            <a:r>
              <a:rPr lang="ru-RU" sz="3300" dirty="0" smtClean="0"/>
              <a:t>Приложением № 1 приказа устанавливается форма заявления о выдаче санитарно-эпидемиологического заключения.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435280" cy="5890659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/>
              <a:t>Приказом ФМБА России от 15.01.2019 г. № 7 утверждены формы 5 проверочных листов</a:t>
            </a:r>
            <a:r>
              <a:rPr lang="ru-RU" dirty="0" smtClean="0"/>
              <a:t>, применяемых при проведении плановых проверок соблюдения требований радиационной безопасности при обращении с радиационными источниками при: рентгеновской дефектоскопии; </a:t>
            </a:r>
            <a:r>
              <a:rPr lang="ru-RU" dirty="0" err="1" smtClean="0"/>
              <a:t>радионуклидной</a:t>
            </a:r>
            <a:r>
              <a:rPr lang="ru-RU" dirty="0" smtClean="0"/>
              <a:t> дефектоскопии; обращении с радиоизотопными приборами; обращении с источниками, генерирующими рентгеновское излучение при ускоряющем напряжении до 150 кВ; обращении с источниками неиспользуемого рентгеновского излучения.</a:t>
            </a:r>
          </a:p>
          <a:p>
            <a:r>
              <a:rPr lang="ru-RU" dirty="0" smtClean="0"/>
              <a:t>В каждом из проверочных листов указываются: наименование проверяемого лица; место проведения плановой проверки; реквизиты приказа или распоряжения о проведении проверки; учетный номер проверки в едином реестре проверок; сведения о должностных лицах ФМБА России, проводящих  проверку; вопрос, отражающий содержание проверяемого обязательного требования; реквизиты нормативных правовых актов с указанием их структурных единиц, которыми установлены обязательные требования; ответ на вопрос.</a:t>
            </a:r>
            <a:br>
              <a:rPr lang="ru-RU" dirty="0" smtClean="0"/>
            </a:br>
            <a:r>
              <a:rPr lang="ru-RU" dirty="0" smtClean="0"/>
              <a:t>Ответы на поставленные вопросы однозначно свидетельствуют о соблюдении или несоблюдении проверяемым лицом обязательных требований. Предмет плановой проверки ограничивается перечнем вопросов, включенных в проверочный лист (список контрольных вопросов).     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746643"/>
          </a:xfrm>
        </p:spPr>
        <p:txBody>
          <a:bodyPr>
            <a:normAutofit fontScale="55000" lnSpcReduction="20000"/>
          </a:bodyPr>
          <a:lstStyle/>
          <a:p>
            <a:r>
              <a:rPr lang="ru-RU" sz="2900" b="1" dirty="0" smtClean="0"/>
              <a:t>Федеральным  законом от 27.12.2019 г. № 455-ФЗ </a:t>
            </a:r>
            <a:r>
              <a:rPr lang="ru-RU" sz="2900" dirty="0" smtClean="0"/>
              <a:t>внесены изменения в ст. 26 Федерального закона от 03.08.2018 г. № 342-ФЗ «О внесении изменений в Градостроительный кодекс Российской Федерации и отдельные законодательные акты Российской Федерации». С 01.01.2022 г. определенные в соответствии с требованиями законодательства в области обеспечения санитарно-эпидемиологического благополучия населения ориентировочные, расчетные (предварительные) санитарно-защитные зоны прекращают существование, а ограничения использования земельных участков в них не действуют. Собственники зданий, сооружений (в отношении которых были определены ориентировочные, расчетные (предварительные) санитарно-защитные зоны) до 01.10.2021 г. обязаны обратиться в органы государственной власти, уполномоченные на принятие решений об установлении санитарно-защитных зон, с заявлениями об установлении санитарно-защитных зон или о прекращении существования ориентировочных, расчетных (предварительных) санитарно-защитных зон с приложением документов, предусмотренных положением о санитарно-защитной зоне</a:t>
            </a:r>
            <a:r>
              <a:rPr lang="ru-RU" sz="2900" dirty="0" smtClean="0"/>
              <a:t>.</a:t>
            </a:r>
          </a:p>
          <a:p>
            <a:r>
              <a:rPr lang="ru-RU" sz="2900" b="1" dirty="0" smtClean="0"/>
              <a:t> </a:t>
            </a:r>
            <a:r>
              <a:rPr lang="ru-RU" sz="2900" b="1" dirty="0" smtClean="0"/>
              <a:t>Приказом от 25.02.2019 № 95</a:t>
            </a:r>
            <a:r>
              <a:rPr lang="ru-RU" sz="2900" dirty="0" smtClean="0"/>
              <a:t> Федеральной службы по надзору в сфере защиты прав потребителя и благополучия человека (</a:t>
            </a:r>
            <a:r>
              <a:rPr lang="ru-RU" sz="2900" dirty="0" err="1" smtClean="0"/>
              <a:t>Роспотребнадзор</a:t>
            </a:r>
            <a:r>
              <a:rPr lang="ru-RU" sz="2900" dirty="0" smtClean="0"/>
              <a:t>) утверждены типовые формы актов о контрольной закупке.</a:t>
            </a:r>
          </a:p>
          <a:p>
            <a:r>
              <a:rPr lang="ru-RU" sz="2900" b="1" dirty="0" smtClean="0"/>
              <a:t>Постановлением Главного государственного санитарного врача Российской Федерации от 22.10.2019 № 15</a:t>
            </a:r>
            <a:r>
              <a:rPr lang="ru-RU" sz="2900" dirty="0" smtClean="0"/>
              <a:t> утверждены СП 2.1.8.3565-19 «Отдельные санитарно-эпидемиологические требования при оценке шума от пролета воздушных судов».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5890659"/>
          </a:xfrm>
        </p:spPr>
        <p:txBody>
          <a:bodyPr>
            <a:normAutofit fontScale="55000" lnSpcReduction="20000"/>
          </a:bodyPr>
          <a:lstStyle/>
          <a:p>
            <a:r>
              <a:rPr lang="ru-RU" sz="2900" b="1" dirty="0" smtClean="0"/>
              <a:t>10 июля 2019 года вступило в силу Постановление Правительства РФ от 22 июня 2019 г. № 797 «Об утверждении Правил заготовки, хранения, транспортировки и клинического использования донорской крови и ее компонентов»</a:t>
            </a:r>
            <a:r>
              <a:rPr lang="ru-RU" sz="2900" dirty="0" smtClean="0"/>
              <a:t> и о признании утратившими силу некоторых актов Правительства Российской Федерации.</a:t>
            </a:r>
          </a:p>
          <a:p>
            <a:r>
              <a:rPr lang="ru-RU" sz="2900" dirty="0" smtClean="0"/>
              <a:t>Настоящие Правила устанавливают обязательные требования к заготовке, хранению, транспортировке и клиническому использованию донорской крови и ее компонентов, включая обязательные требования безопасности донорской крови и ее компонентов (далее – требования безопасности) при их заготовке, хранении, транспортировке и клиническом использовании.</a:t>
            </a:r>
          </a:p>
          <a:p>
            <a:pPr>
              <a:buNone/>
            </a:pPr>
            <a:endParaRPr lang="ru-RU" sz="2900" dirty="0" smtClean="0"/>
          </a:p>
          <a:p>
            <a:r>
              <a:rPr lang="ru-RU" sz="2900" b="1" dirty="0" smtClean="0"/>
              <a:t>Признаны утратившими силу:</a:t>
            </a:r>
          </a:p>
          <a:p>
            <a:r>
              <a:rPr lang="ru-RU" sz="2900" dirty="0" smtClean="0"/>
              <a:t>- Постановление Правительства РФ  от 26 января 2010 г. N 29 "Об утверждении технического регламента о требованиях безопасности крови, ее продуктов, кровезамещающих растворов и технических средств, используемых в </a:t>
            </a:r>
            <a:r>
              <a:rPr lang="ru-RU" sz="2900" dirty="0" err="1" smtClean="0"/>
              <a:t>трансфузионно-инфузионной</a:t>
            </a:r>
            <a:r>
              <a:rPr lang="ru-RU" sz="2900" dirty="0" smtClean="0"/>
              <a:t> терапии";</a:t>
            </a:r>
            <a:endParaRPr lang="ru-RU" sz="2900" b="1" dirty="0" smtClean="0"/>
          </a:p>
          <a:p>
            <a:r>
              <a:rPr lang="ru-RU" sz="2900" dirty="0" smtClean="0"/>
              <a:t>- Постановление Правительства РФ от 12 октября 2010 г. N 808 "О приостановлении действия технического регламента о требованиях безопасности крови, ее продуктов, кровезамещающих растворов и технических средств, используемых в </a:t>
            </a:r>
            <a:r>
              <a:rPr lang="ru-RU" sz="2900" dirty="0" err="1" smtClean="0"/>
              <a:t>трансфузионно-инфузионной</a:t>
            </a:r>
            <a:r>
              <a:rPr lang="ru-RU" sz="2900" dirty="0" smtClean="0"/>
              <a:t> терапии";</a:t>
            </a:r>
            <a:endParaRPr lang="ru-RU" sz="2900" b="1" dirty="0" smtClean="0"/>
          </a:p>
          <a:p>
            <a:r>
              <a:rPr lang="ru-RU" sz="2900" dirty="0" smtClean="0"/>
              <a:t>- Постановление Правительства РФ от 31 декабря 2010 г. N 1230 "Об утверждении правил и методов исследований и правил отбора образцов донорской крови, необходимых для применения и исполнения технического регламента о требованиях безопасности крови, ее продуктов, кровезамещающих растворов и технических средств, используемых в </a:t>
            </a:r>
            <a:r>
              <a:rPr lang="ru-RU" sz="2900" dirty="0" err="1" smtClean="0"/>
              <a:t>трансфузионно-инфузионной</a:t>
            </a:r>
            <a:r>
              <a:rPr lang="ru-RU" sz="2900" dirty="0" smtClean="0"/>
              <a:t> терапии".</a:t>
            </a:r>
            <a:endParaRPr lang="ru-RU" sz="29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764704"/>
            <a:ext cx="8229600" cy="5242587"/>
          </a:xfrm>
        </p:spPr>
        <p:txBody>
          <a:bodyPr>
            <a:normAutofit fontScale="25000" lnSpcReduction="20000"/>
          </a:bodyPr>
          <a:lstStyle/>
          <a:p>
            <a:r>
              <a:rPr lang="ru-RU" sz="6400" dirty="0" smtClean="0"/>
              <a:t>Во исполнение Комплексного плана мероприятий, направленного на мотивирование подконтрольных хозяйствующих субъектов к принятию </a:t>
            </a:r>
            <a:r>
              <a:rPr lang="ru-RU" sz="6400" dirty="0" err="1" smtClean="0"/>
              <a:t>антикоррупционных</a:t>
            </a:r>
            <a:r>
              <a:rPr lang="ru-RU" sz="6400" dirty="0" smtClean="0"/>
              <a:t> мер, Межрегиональным управлением №50 ФМБА России проведены следующие мероприятия:</a:t>
            </a:r>
          </a:p>
          <a:p>
            <a:r>
              <a:rPr lang="ru-RU" sz="6400" dirty="0" smtClean="0"/>
              <a:t>- «Горячие  линии» по фактам возможных коррупционных нарушений со стороны федеральных государственных гражданских служащих Управления, осуществляющих контрольно-надзорные полномочия были  проведены 28 февраля,17июня, 24 сентября, 06 декабря 2019 года.</a:t>
            </a:r>
          </a:p>
          <a:p>
            <a:r>
              <a:rPr lang="ru-RU" sz="6400" dirty="0" smtClean="0"/>
              <a:t>- На сайте Межрегионального управления №50 ФМБА России размещена информация о «телефоне доверия» с возможностью приема сообщений о возможных фактах коррупции, допущенных федеральными государственными гражданскими служащими, осуществляющими контрольно-надзорные полномочия. </a:t>
            </a:r>
          </a:p>
          <a:p>
            <a:r>
              <a:rPr lang="ru-RU" sz="6400" dirty="0" smtClean="0"/>
              <a:t>- Подготовлена Памятка для посетителей Межрегионального управления № 50 ФМБА России с информацией о возможности беспрепятственного  обращения к руководителю по имеющимся в их распоряжении фактам коррупции со стороны государственных гражданских служащих Межрегионального управления № 50 ФМБА России, осуществляющих контрольно-надзорные полномочия, об ограничениях, установленных законодательством Российской Федерации.</a:t>
            </a:r>
          </a:p>
          <a:p>
            <a:r>
              <a:rPr lang="ru-RU" sz="6400" dirty="0" smtClean="0"/>
              <a:t>  - На сайте Межрегионального управления №50 ФМБА России в сети Интернет сформирован специальный раздел «противодействие коррупции» с возможностью обратной связи для посетителей ресурса с целью передачи информации по фактам коррупции со стороны федеральных государственных гражданских служащих Управления, осуществляющих контрольно-надзорные полномочия.</a:t>
            </a:r>
          </a:p>
          <a:p>
            <a:endParaRPr lang="ru-RU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418058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II</a:t>
            </a:r>
            <a:r>
              <a:rPr lang="ru-RU" dirty="0" smtClean="0">
                <a:solidFill>
                  <a:srgbClr val="FF0000"/>
                </a:solidFill>
              </a:rPr>
              <a:t>. </a:t>
            </a:r>
            <a:r>
              <a:rPr lang="ru-RU" dirty="0" err="1" smtClean="0">
                <a:solidFill>
                  <a:srgbClr val="FF0000"/>
                </a:solidFill>
              </a:rPr>
              <a:t>Антикоррупционные</a:t>
            </a:r>
            <a:r>
              <a:rPr lang="ru-RU" dirty="0" smtClean="0">
                <a:solidFill>
                  <a:srgbClr val="FF0000"/>
                </a:solidFill>
              </a:rPr>
              <a:t> меры.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3409</TotalTime>
  <Words>2633</Words>
  <Application>Microsoft Office PowerPoint</Application>
  <PresentationFormat>Экран (4:3)</PresentationFormat>
  <Paragraphs>176</Paragraphs>
  <Slides>27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Открытая</vt:lpstr>
      <vt:lpstr>Межрегиональное управление №50 ФМБА России       Правоприменительная практика               контрольно-надзорной деятельности  Межрегионального управления №50 ФМБА России              за 2019 год.             Публичные обсуждения.</vt:lpstr>
      <vt:lpstr>   I.Изменения в законодательстве. Комментарии о содержании новых нормативно- правовых актов, устанавливающих обязательные требования, внесенных изменениях в действующие акты, сроках и порядке вступления их в действие.  </vt:lpstr>
      <vt:lpstr>Слайд 3</vt:lpstr>
      <vt:lpstr>Слайд 4</vt:lpstr>
      <vt:lpstr>Слайд 5</vt:lpstr>
      <vt:lpstr>Слайд 6</vt:lpstr>
      <vt:lpstr>Слайд 7</vt:lpstr>
      <vt:lpstr>Слайд 8</vt:lpstr>
      <vt:lpstr>II. Антикоррупционные меры.</vt:lpstr>
      <vt:lpstr>Слайд 10</vt:lpstr>
      <vt:lpstr>       III.Результаты правоприменительной практики за четвертый квартал  2019 года.      </vt:lpstr>
      <vt:lpstr>    Распределение объектов, находящихся на контроле (надзоре)  Межрегионального управления №50 ФМБА  России, по категориям риска:    </vt:lpstr>
      <vt:lpstr>Распределение объектов, находящихся на контроле (надзоре)  Межрегионального управления №50 ФМБА  России, по категориям риска: </vt:lpstr>
      <vt:lpstr>Слайд 14</vt:lpstr>
      <vt:lpstr>  IV. Результаты проведенных проверок в 2019 году </vt:lpstr>
      <vt:lpstr>Типовые нарушения обязательных требований нормативных правовых актов.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Межрегиональное управление №50 ФМБА России   Правоприменительная практика               контрольно-надзорной деятельности  Межрегионального управления №50 ФМБА России              за 1 полугодие и 2 квартал 2017 года.                       Публичные обсуждения.</dc:title>
  <dc:creator>user</dc:creator>
  <cp:lastModifiedBy>user</cp:lastModifiedBy>
  <cp:revision>301</cp:revision>
  <dcterms:created xsi:type="dcterms:W3CDTF">2017-07-19T09:05:32Z</dcterms:created>
  <dcterms:modified xsi:type="dcterms:W3CDTF">2020-02-25T07:45:48Z</dcterms:modified>
</cp:coreProperties>
</file>