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3">
  <p:sldMasterIdLst>
    <p:sldMasterId id="2147483684" r:id="rId1"/>
  </p:sldMasterIdLst>
  <p:notesMasterIdLst>
    <p:notesMasterId r:id="rId33"/>
  </p:notesMasterIdLst>
  <p:sldIdLst>
    <p:sldId id="256" r:id="rId2"/>
    <p:sldId id="293" r:id="rId3"/>
    <p:sldId id="345" r:id="rId4"/>
    <p:sldId id="346" r:id="rId5"/>
    <p:sldId id="347" r:id="rId6"/>
    <p:sldId id="348" r:id="rId7"/>
    <p:sldId id="349" r:id="rId8"/>
    <p:sldId id="329" r:id="rId9"/>
    <p:sldId id="339" r:id="rId10"/>
    <p:sldId id="307" r:id="rId11"/>
    <p:sldId id="308" r:id="rId12"/>
    <p:sldId id="309" r:id="rId13"/>
    <p:sldId id="323" r:id="rId14"/>
    <p:sldId id="324" r:id="rId15"/>
    <p:sldId id="325" r:id="rId16"/>
    <p:sldId id="316" r:id="rId17"/>
    <p:sldId id="326" r:id="rId18"/>
    <p:sldId id="330" r:id="rId19"/>
    <p:sldId id="340" r:id="rId20"/>
    <p:sldId id="341" r:id="rId21"/>
    <p:sldId id="327" r:id="rId22"/>
    <p:sldId id="328" r:id="rId23"/>
    <p:sldId id="342" r:id="rId24"/>
    <p:sldId id="343" r:id="rId25"/>
    <p:sldId id="332" r:id="rId26"/>
    <p:sldId id="333" r:id="rId27"/>
    <p:sldId id="334" r:id="rId28"/>
    <p:sldId id="337" r:id="rId29"/>
    <p:sldId id="338" r:id="rId30"/>
    <p:sldId id="344" r:id="rId31"/>
    <p:sldId id="292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2" autoAdjust="0"/>
    <p:restoredTop sz="91080" autoAdjust="0"/>
  </p:normalViewPr>
  <p:slideViewPr>
    <p:cSldViewPr>
      <p:cViewPr varScale="1">
        <p:scale>
          <a:sx n="98" d="100"/>
          <a:sy n="98" d="100"/>
        </p:scale>
        <p:origin x="-3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K107\&#1086;&#1073;&#1084;&#1077;&#1085;%20&#1087;&#1086;%20&#1089;&#1077;&#1090;&#1080;\&#1048;&#1075;&#1085;&#1072;&#1090;&#1100;&#1077;&#1074;&#1072;%20&#1048;.&#1040;\&#1087;&#1088;&#1086;&#1075;&#1088;&#1072;&#1084;&#1084;&#1072;%20&#1087;&#1088;&#1086;&#1092;&#1080;&#1083;&#1072;&#1082;&#1090;&#1080;&#1082;&#1080;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 sz="1200" baseline="0"/>
            </a:pPr>
            <a:r>
              <a:rPr lang="ru-RU" sz="1200" baseline="0" dirty="0"/>
              <a:t>Количество объектов, включенных в план плановых проверок по категориям риска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 г.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Чрезв. высокий риск</c:v>
                </c:pt>
                <c:pt idx="1">
                  <c:v>Высокий риск</c:v>
                </c:pt>
                <c:pt idx="2">
                  <c:v>Значител.риск</c:v>
                </c:pt>
                <c:pt idx="3">
                  <c:v>Средний риск</c:v>
                </c:pt>
                <c:pt idx="4">
                  <c:v>Умеренный риск</c:v>
                </c:pt>
                <c:pt idx="5">
                  <c:v>Низкий риск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</c:v>
                </c:pt>
                <c:pt idx="1">
                  <c:v>5</c:v>
                </c:pt>
                <c:pt idx="2">
                  <c:v>23</c:v>
                </c:pt>
                <c:pt idx="3">
                  <c:v>34</c:v>
                </c:pt>
                <c:pt idx="4">
                  <c:v>1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 г.</c:v>
                </c:pt>
              </c:strCache>
            </c:strRef>
          </c:tx>
          <c:cat>
            <c:strRef>
              <c:f>Лист1!$A$2:$A$7</c:f>
              <c:strCache>
                <c:ptCount val="6"/>
                <c:pt idx="0">
                  <c:v>Чрезв. высокий риск</c:v>
                </c:pt>
                <c:pt idx="1">
                  <c:v>Высокий риск</c:v>
                </c:pt>
                <c:pt idx="2">
                  <c:v>Значител.риск</c:v>
                </c:pt>
                <c:pt idx="3">
                  <c:v>Средний риск</c:v>
                </c:pt>
                <c:pt idx="4">
                  <c:v>Умеренный риск</c:v>
                </c:pt>
                <c:pt idx="5">
                  <c:v>Низкий риск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10</c:v>
                </c:pt>
                <c:pt idx="1">
                  <c:v>39</c:v>
                </c:pt>
                <c:pt idx="2">
                  <c:v>33</c:v>
                </c:pt>
                <c:pt idx="3">
                  <c:v>42</c:v>
                </c:pt>
                <c:pt idx="4">
                  <c:v>1</c:v>
                </c:pt>
                <c:pt idx="5">
                  <c:v>0</c:v>
                </c:pt>
              </c:numCache>
            </c:numRef>
          </c:val>
        </c:ser>
        <c:dLbls>
          <c:showVal val="1"/>
        </c:dLbls>
        <c:overlap val="-25"/>
        <c:axId val="57840768"/>
        <c:axId val="57842304"/>
      </c:barChart>
      <c:catAx>
        <c:axId val="5784076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000" baseline="0"/>
            </a:pPr>
            <a:endParaRPr lang="ru-RU"/>
          </a:p>
        </c:txPr>
        <c:crossAx val="57842304"/>
        <c:crosses val="autoZero"/>
        <c:auto val="1"/>
        <c:lblAlgn val="ctr"/>
        <c:lblOffset val="100"/>
      </c:catAx>
      <c:valAx>
        <c:axId val="57842304"/>
        <c:scaling>
          <c:orientation val="minMax"/>
        </c:scaling>
        <c:delete val="1"/>
        <c:axPos val="l"/>
        <c:numFmt formatCode="General" sourceLinked="1"/>
        <c:tickLblPos val="none"/>
        <c:crossAx val="5784076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009A6-EF38-4D80-B4B6-9446C4E09241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55B54-69B4-47EB-9C9B-A5C48357D8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955B54-69B4-47EB-9C9B-A5C48357D89E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62CA980-5425-46F3-961A-A41C676731F7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62CA980-5425-46F3-961A-A41C676731F7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62CA980-5425-46F3-961A-A41C676731F7}" type="datetimeFigureOut">
              <a:rPr lang="ru-RU" smtClean="0"/>
              <a:pPr/>
              <a:t>15.11.2018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#sub_113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garantf1://71905574.0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#sub_300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#sub_10000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garantf1://70409714.1000/" TargetMode="External"/><Relationship Id="rId2" Type="http://schemas.openxmlformats.org/officeDocument/2006/relationships/hyperlink" Target="garantf1://12027232.341/" TargetMode="Externa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garantf1://70541858.1000/" TargetMode="External"/><Relationship Id="rId3" Type="http://schemas.openxmlformats.org/officeDocument/2006/relationships/hyperlink" Target="garantf1://70549860.1000/" TargetMode="External"/><Relationship Id="rId7" Type="http://schemas.openxmlformats.org/officeDocument/2006/relationships/hyperlink" Target="garantf1://12047594.3401/" TargetMode="External"/><Relationship Id="rId2" Type="http://schemas.openxmlformats.org/officeDocument/2006/relationships/hyperlink" Target="garantf1://2007870.1000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garantf1://12047594.65/" TargetMode="External"/><Relationship Id="rId5" Type="http://schemas.openxmlformats.org/officeDocument/2006/relationships/hyperlink" Target="garantf1://2057239.1000/" TargetMode="External"/><Relationship Id="rId4" Type="http://schemas.openxmlformats.org/officeDocument/2006/relationships/hyperlink" Target="garantf1://70773384.1000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garantf1://10005506.31/" TargetMode="External"/><Relationship Id="rId2" Type="http://schemas.openxmlformats.org/officeDocument/2006/relationships/hyperlink" Target="garantf1://71412650.1000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garantf1://70124108.1000/" TargetMode="External"/><Relationship Id="rId4" Type="http://schemas.openxmlformats.org/officeDocument/2006/relationships/hyperlink" Target="garantf1://2057025.3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mobileonline.garant.ru/#/document/72036220/entry/41" TargetMode="External"/><Relationship Id="rId2" Type="http://schemas.openxmlformats.org/officeDocument/2006/relationships/hyperlink" Target="http://mobileonline.garant.ru/#/document/12112084/entry/1340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mobileonline.garant.ru/#/document/12115118/entry/3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garantf1://71958474.1008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772400" cy="33123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Межрегиональное управление №50 ФМБА России</a:t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  <a:r>
              <a:rPr lang="ru-RU" sz="2400" b="1" dirty="0" smtClean="0">
                <a:solidFill>
                  <a:srgbClr val="FF0000"/>
                </a:solidFill>
              </a:rPr>
              <a:t>Правоприменительная практика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             контрольно-надзорной деятельности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Межрегионального управления №50 ФМБА России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             за третий квартал 2018 года.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           Публичные обсуждения.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3717032"/>
            <a:ext cx="6400800" cy="295232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Руководитель Межрегионального управления №50 ФМБА России                                    Игнатьева Ирина Александровна</a:t>
            </a:r>
          </a:p>
          <a:p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ЗАТО Саров, 2018 год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	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24258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  Объекты, находящиеся на контроле (надзоре) в Межрегиональном  управлении №50 ФМБА России </a:t>
            </a:r>
          </a:p>
          <a:p>
            <a:pPr>
              <a:buNone/>
            </a:pPr>
            <a:r>
              <a:rPr lang="ru-RU" sz="2000" b="1" dirty="0" smtClean="0"/>
              <a:t>Всего находится  на контроле (надзоре) на 01.01.2018 г. – 1096 объектов (661 субъект), в том числе объектов малого предпринимательства-535</a:t>
            </a:r>
            <a:endParaRPr lang="ru-RU" sz="2000" dirty="0" smtClean="0"/>
          </a:p>
          <a:p>
            <a:r>
              <a:rPr lang="ru-RU" sz="2000" b="1" dirty="0" smtClean="0"/>
              <a:t>Промышленные предприятия</a:t>
            </a:r>
            <a:r>
              <a:rPr lang="ru-RU" sz="2000" dirty="0" smtClean="0"/>
              <a:t> -117</a:t>
            </a:r>
          </a:p>
          <a:p>
            <a:r>
              <a:rPr lang="ru-RU" sz="2000" b="1" dirty="0" smtClean="0"/>
              <a:t>Коммунальные объекты</a:t>
            </a:r>
            <a:r>
              <a:rPr lang="ru-RU" sz="2000" dirty="0" smtClean="0"/>
              <a:t> –  414</a:t>
            </a:r>
            <a:endParaRPr lang="en-US" sz="2000" dirty="0" smtClean="0"/>
          </a:p>
          <a:p>
            <a:r>
              <a:rPr lang="ru-RU" sz="2000" b="1" dirty="0" smtClean="0"/>
              <a:t>Производство пищевых продуктов, общественного питания и торговли пищевыми  продуктами</a:t>
            </a:r>
            <a:r>
              <a:rPr lang="ru-RU" sz="2000" dirty="0" smtClean="0"/>
              <a:t> -  373</a:t>
            </a:r>
            <a:endParaRPr lang="en-US" sz="2000" dirty="0" smtClean="0"/>
          </a:p>
          <a:p>
            <a:r>
              <a:rPr lang="ru-RU" sz="2000" b="1" dirty="0" smtClean="0"/>
              <a:t>Детские и подростковые организации</a:t>
            </a:r>
            <a:r>
              <a:rPr lang="ru-RU" sz="2000" dirty="0" smtClean="0"/>
              <a:t> – 109 </a:t>
            </a:r>
          </a:p>
          <a:p>
            <a:r>
              <a:rPr lang="ru-RU" sz="2000" b="1" dirty="0" smtClean="0"/>
              <a:t>Прочие-37</a:t>
            </a:r>
            <a:endParaRPr lang="ru-RU" sz="20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 </a:t>
            </a:r>
            <a:br>
              <a:rPr lang="ru-RU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en-US" sz="2200" dirty="0" smtClean="0">
                <a:solidFill>
                  <a:srgbClr val="FF0000"/>
                </a:solidFill>
                <a:effectLst/>
              </a:rPr>
              <a:t>III</a:t>
            </a:r>
            <a:r>
              <a:rPr lang="ru-RU" sz="2200" dirty="0" smtClean="0">
                <a:solidFill>
                  <a:srgbClr val="FF0000"/>
                </a:solidFill>
                <a:effectLst/>
              </a:rPr>
              <a:t>.</a:t>
            </a:r>
            <a:r>
              <a:rPr lang="ru-RU" sz="2000" dirty="0" smtClean="0">
                <a:solidFill>
                  <a:srgbClr val="FF0000"/>
                </a:solidFill>
                <a:effectLst/>
              </a:rPr>
              <a:t>Результаты правоприменительной практики за третий квартал </a:t>
            </a:r>
            <a:br>
              <a:rPr lang="ru-RU" sz="2000" dirty="0" smtClean="0">
                <a:solidFill>
                  <a:srgbClr val="FF0000"/>
                </a:solidFill>
                <a:effectLst/>
              </a:rPr>
            </a:br>
            <a:r>
              <a:rPr lang="ru-RU" sz="2000" dirty="0" smtClean="0">
                <a:solidFill>
                  <a:srgbClr val="FF0000"/>
                </a:solidFill>
                <a:effectLst/>
              </a:rPr>
              <a:t>2018 года.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 </a:t>
            </a:r>
            <a:br>
              <a:rPr lang="ru-RU" sz="2000" dirty="0" smtClean="0"/>
            </a:br>
            <a:r>
              <a:rPr lang="en-US" sz="2200" u="sng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2200" u="sng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79512" y="3645024"/>
          <a:ext cx="871297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4710"/>
                <a:gridCol w="987538"/>
                <a:gridCol w="1296144"/>
                <a:gridCol w="1450448"/>
                <a:gridCol w="1244710"/>
                <a:gridCol w="1244710"/>
                <a:gridCol w="1244710"/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Средний риск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(4 класс)</a:t>
                      </a:r>
                      <a:endParaRPr lang="ru-RU" sz="1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2018 год</a:t>
                      </a:r>
                      <a:endParaRPr lang="ru-RU" sz="12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Умеренный риск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(5 класс)</a:t>
                      </a:r>
                      <a:endParaRPr lang="ru-RU" sz="1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2018 год</a:t>
                      </a:r>
                      <a:endParaRPr lang="ru-RU" sz="12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Низкий риск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(6 класс)</a:t>
                      </a:r>
                      <a:endParaRPr lang="ru-RU" sz="1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2018 год</a:t>
                      </a:r>
                      <a:endParaRPr lang="ru-RU" sz="1200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  <a:tr h="11681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объектов (шт.)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Распределение объектов, находящихся на контроле (надзоре)  Межрегионального управления №50 ФМБА  России, по категориям риска:</a:t>
            </a: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2" y="836712"/>
          <a:ext cx="8784976" cy="21968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1296144"/>
                <a:gridCol w="1152131"/>
                <a:gridCol w="1024335"/>
                <a:gridCol w="1315923"/>
                <a:gridCol w="1548171"/>
                <a:gridCol w="1152128"/>
              </a:tblGrid>
              <a:tr h="10081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Чрезвычайно высокий риск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(1 класс)</a:t>
                      </a:r>
                      <a:endParaRPr lang="ru-RU" sz="1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2018 год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Высокий риск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(2 класс)</a:t>
                      </a:r>
                      <a:endParaRPr lang="ru-RU" sz="1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2018 год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Значительный риск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(3 класс)</a:t>
                      </a:r>
                      <a:endParaRPr lang="ru-RU" sz="1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2018 год</a:t>
                      </a:r>
                      <a:endParaRPr lang="ru-RU" sz="1200" dirty="0"/>
                    </a:p>
                  </a:txBody>
                  <a:tcPr/>
                </a:tc>
              </a:tr>
              <a:tr h="108012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объектов (шт.)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33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Распределение объектов, находящихся на контроле (надзоре)  Межрегионального управления №50 ФМБА  России, по категориям риска:</a:t>
            </a:r>
            <a:r>
              <a:rPr lang="ru-RU" sz="2000" dirty="0" smtClean="0"/>
              <a:t> </a:t>
            </a:r>
            <a:endParaRPr lang="ru-RU" sz="2000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611560" y="1700808"/>
          <a:ext cx="8229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Категории риска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Чрезвычайно высокий риск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1,0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Высокий риск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6,8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Значительный риск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11,4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Средний риск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48,8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Умеренный риск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20,0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Низкий риск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12,0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683568" y="1052736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Общее количество объектов, подлежащих надзору- 1096 (на 01.01.2018 г. ) 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476672"/>
          <a:ext cx="8229600" cy="4328183"/>
        </p:xfrm>
        <a:graphic>
          <a:graphicData uri="http://schemas.openxmlformats.org/drawingml/2006/table">
            <a:tbl>
              <a:tblPr/>
              <a:tblGrid>
                <a:gridCol w="4051440"/>
                <a:gridCol w="4178160"/>
              </a:tblGrid>
              <a:tr h="266429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Промышленные предприятия: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Чрезвычайно высокий риск – 10 объектов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Высокий риск -16 объектов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Значительный риск – 15 объектов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Средний риск – 65 объектов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Умеренный риск 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– 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52 объекта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Низкий риск – 5 объектов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80" marR="64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Образовательные учреждения: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Высокий риск -4 объекта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Значительный риск-16 объектов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 риск - 43 объекта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80" marR="64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638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Детские оздоровительные лагеря: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Значительный риск - 2 объекта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 риск -1объект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80" marR="64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Учреждения здравоохранения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Высокий риск - 5 объектов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Значительный - 22 объекта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80" marR="64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16632"/>
          <a:ext cx="8219256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0" y="5301208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20273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Подавляющее большинство плановых проверок на 2018 год приходится на объекты категорий чрезвычайно высокого, высокого, значительного и среднего рисков.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В сфере обеспечения санитарно-эпидемиологического благополучия населения на объектах и территории  ЗАТО г. </a:t>
            </a:r>
            <a:r>
              <a:rPr lang="ru-RU" dirty="0" err="1" smtClean="0"/>
              <a:t>Сарова</a:t>
            </a:r>
            <a:r>
              <a:rPr lang="ru-RU" dirty="0" smtClean="0"/>
              <a:t> проведено 24 проверки в отношении 19 юридических лиц и индивидуальных предпринимателей, из них:</a:t>
            </a:r>
          </a:p>
          <a:p>
            <a:r>
              <a:rPr lang="ru-RU" dirty="0" smtClean="0"/>
              <a:t> - 12 плановых; </a:t>
            </a:r>
          </a:p>
          <a:p>
            <a:r>
              <a:rPr lang="ru-RU" dirty="0" smtClean="0"/>
              <a:t>- 12 внеплановых (в том числе: 5- по контролю за исполнением предписаний, выданных по результатам проведенной ранее проверки , 7- по заявлениям (обращениям) физических и юридических лиц о возникновении угрозы причинения вреда жизни, здоровью граждан).  Согласовано с органами прокуратуры 6 заявления о проведении внеплановых проверок (1 проверка документарная, не требующая согласования с органами прокуратуры).</a:t>
            </a:r>
          </a:p>
          <a:p>
            <a:r>
              <a:rPr lang="ru-RU" dirty="0" smtClean="0"/>
              <a:t>	- С привлечением экспертных организаций проведено 17 проверок из общего числа 24 проверок; </a:t>
            </a:r>
          </a:p>
          <a:p>
            <a:r>
              <a:rPr lang="ru-RU" dirty="0" smtClean="0"/>
              <a:t>- По итогам 4 плановых и 1 внеплановой проверки  выявлено 5 нарушений обязательных требований законодательства. По фактам выявленных нарушений наложены  4 предупреждения, в том числе 2- на должностное лицо, 2-на юридическое лицо и  1 административный штраф на юридическое лицо на сумму 10 тысяч рублей. Штраф уплачен в размере 10 тысяч рублей.</a:t>
            </a:r>
          </a:p>
          <a:p>
            <a:r>
              <a:rPr lang="ru-RU" dirty="0" smtClean="0"/>
              <a:t>- В сфере донорства крови и ее компонентов проведены 2 плановые выездные проверки, выявлено 6 нарушений обязательных требований законодательства, выдано 2 предписания об устранении выявленных нарушений.</a:t>
            </a:r>
          </a:p>
          <a:p>
            <a:endParaRPr lang="ru-RU" dirty="0" smtClean="0"/>
          </a:p>
          <a:p>
            <a:pPr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476672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200" dirty="0" smtClean="0">
                <a:solidFill>
                  <a:srgbClr val="FF0000"/>
                </a:solidFill>
                <a:effectLst/>
              </a:rPr>
              <a:t>IV</a:t>
            </a:r>
            <a:r>
              <a:rPr lang="ru-RU" sz="2200" dirty="0" smtClean="0">
                <a:solidFill>
                  <a:srgbClr val="FF0000"/>
                </a:solidFill>
                <a:effectLst/>
              </a:rPr>
              <a:t>. Результаты проведенных проверок  в 3 квартале 2018года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/>
                </a:solidFill>
              </a:rPr>
              <a:t>Типовые нарушения обязательных требований нормативных правовых актов.</a:t>
            </a:r>
            <a:endParaRPr lang="ru-RU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/>
          </a:bodyPr>
          <a:lstStyle/>
          <a:p>
            <a:pPr lvl="0"/>
            <a:r>
              <a:rPr lang="ru-RU" sz="1800" b="1" dirty="0" smtClean="0"/>
              <a:t>Нарушение</a:t>
            </a:r>
            <a:r>
              <a:rPr lang="ru-RU" sz="1800" dirty="0" smtClean="0"/>
              <a:t>:</a:t>
            </a:r>
            <a:r>
              <a:rPr lang="ru-RU" sz="1800" b="1" dirty="0" smtClean="0"/>
              <a:t> </a:t>
            </a:r>
            <a:r>
              <a:rPr lang="ru-RU" sz="1800" dirty="0" smtClean="0"/>
              <a:t>В помещениях бань выявлено наличие тараканов.</a:t>
            </a:r>
          </a:p>
          <a:p>
            <a:pPr>
              <a:buNone/>
            </a:pPr>
            <a:endParaRPr lang="ru-RU" sz="1800" dirty="0" smtClean="0"/>
          </a:p>
          <a:p>
            <a:r>
              <a:rPr lang="ru-RU" sz="1800" dirty="0" smtClean="0"/>
              <a:t>Что является </a:t>
            </a:r>
            <a:r>
              <a:rPr lang="ru-RU" sz="1800" b="1" dirty="0" smtClean="0"/>
              <a:t>нарушением</a:t>
            </a:r>
            <a:r>
              <a:rPr lang="ru-RU" sz="1800" dirty="0" smtClean="0"/>
              <a:t> </a:t>
            </a:r>
            <a:r>
              <a:rPr lang="ru-RU" sz="1800" b="1" dirty="0" smtClean="0"/>
              <a:t>ст. 11, 24 Федерального закона</a:t>
            </a:r>
            <a:r>
              <a:rPr lang="ru-RU" sz="1800" dirty="0" smtClean="0"/>
              <a:t> </a:t>
            </a:r>
            <a:r>
              <a:rPr lang="ru-RU" sz="1800" b="1" dirty="0" smtClean="0"/>
              <a:t>от 30 марта 1999 г. № 52-ФЗ </a:t>
            </a:r>
            <a:r>
              <a:rPr lang="ru-RU" sz="1800" dirty="0" smtClean="0"/>
              <a:t>«О санитарно-эпидемиологическом благополучии населения», устанавливающей  обязанности индивидуальных предпринимателей и юридических лиц в части соблюдения обязательных требований; </a:t>
            </a:r>
            <a:r>
              <a:rPr lang="ru-RU" sz="1800" b="1" dirty="0" smtClean="0"/>
              <a:t>нарушением санитарных правил</a:t>
            </a:r>
            <a:r>
              <a:rPr lang="ru-RU" sz="1800" dirty="0" smtClean="0"/>
              <a:t>: </a:t>
            </a:r>
            <a:r>
              <a:rPr lang="ru-RU" sz="1800" b="1" dirty="0" smtClean="0"/>
              <a:t>п.п. 1.3, 3.1, 3.3, 3.4, 4.3 </a:t>
            </a:r>
            <a:r>
              <a:rPr lang="ru-RU" sz="1800" b="1" dirty="0" err="1" smtClean="0"/>
              <a:t>СанПин</a:t>
            </a:r>
            <a:r>
              <a:rPr lang="ru-RU" sz="1800" b="1" dirty="0" smtClean="0"/>
              <a:t> 3.5.2.3472-17</a:t>
            </a:r>
            <a:r>
              <a:rPr lang="ru-RU" sz="1800" dirty="0" smtClean="0"/>
              <a:t> «Санитарно-эпидемиологические требования к организации и проведению дезинсекционных мероприятий в борьбе с членистоногими, имеющими эпидемиологическое и санитарно-гигиеническое значение».</a:t>
            </a:r>
          </a:p>
          <a:p>
            <a:endParaRPr lang="ru-RU" sz="1600" dirty="0" smtClean="0"/>
          </a:p>
          <a:p>
            <a:pPr lvl="0"/>
            <a:endParaRPr lang="ru-RU" sz="1600" dirty="0" smtClean="0"/>
          </a:p>
        </p:txBody>
      </p:sp>
      <p:pic>
        <p:nvPicPr>
          <p:cNvPr id="5" name="Рисунок 4" descr="E:\Desktop\Безымянный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501008"/>
            <a:ext cx="4104456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1600" b="1" u="sng" dirty="0" smtClean="0">
                <a:solidFill>
                  <a:srgbClr val="FF0000"/>
                </a:solidFill>
              </a:rPr>
              <a:t>«КАК ДЕЛАТЬ НУЖНО (МОЖНО)»</a:t>
            </a:r>
            <a:r>
              <a:rPr lang="ru-RU" sz="1600" b="1" dirty="0" smtClean="0"/>
              <a:t>:</a:t>
            </a:r>
            <a:r>
              <a:rPr lang="ru-RU" sz="1600" b="1" u="sng" dirty="0" smtClean="0"/>
              <a:t> ст.11</a:t>
            </a:r>
            <a:r>
              <a:rPr lang="ru-RU" sz="1600" u="sng" dirty="0" smtClean="0"/>
              <a:t> </a:t>
            </a:r>
            <a:r>
              <a:rPr lang="ru-RU" sz="1600" b="1" u="sng" dirty="0" smtClean="0"/>
              <a:t> № 52-ФЗ</a:t>
            </a:r>
            <a:r>
              <a:rPr lang="ru-RU" sz="1600" dirty="0" smtClean="0"/>
              <a:t> Обязанности индивидуальных предпринимателей и юридических лиц. Индивидуальные предприниматели и юридические лица в соответствии с осуществляемой ими деятельностью обязаны: выполнять требования санитарного законодательства, а также постановлений, предписаний осуществляющих федеральный государственный санитарно-эпидемиологический надзор должностных лиц; обеспечивать безопасность для здоровья человека выполняемых работ и оказываемых услуг. </a:t>
            </a:r>
          </a:p>
          <a:p>
            <a:r>
              <a:rPr lang="ru-RU" sz="1600" b="1" u="sng" dirty="0" smtClean="0"/>
              <a:t> ст.24 № 52-ФЗ </a:t>
            </a:r>
            <a:r>
              <a:rPr lang="ru-RU" sz="1600" dirty="0" smtClean="0"/>
              <a:t>При эксплуатации производственных, общественных помещений, зданий, сооружений, должны осуществляться </a:t>
            </a:r>
            <a:r>
              <a:rPr lang="ru-RU" sz="1600" dirty="0" smtClean="0">
                <a:hlinkClick r:id="rId2" action="ppaction://hlinkfile"/>
              </a:rPr>
              <a:t>санитарно-противоэпидемические (профилактические) мероприятия</a:t>
            </a:r>
            <a:r>
              <a:rPr lang="ru-RU" sz="1600" dirty="0" smtClean="0"/>
              <a:t> и обеспечиваться безопасные для человека условия труда, быта и отдыха в соответствии с санитарными правилами и иными нормативными правовыми актами Российской Федерации.</a:t>
            </a:r>
          </a:p>
          <a:p>
            <a:r>
              <a:rPr lang="ru-RU" sz="1600" dirty="0" smtClean="0"/>
              <a:t> </a:t>
            </a:r>
            <a:r>
              <a:rPr lang="ru-RU" sz="1600" b="1" dirty="0" smtClean="0"/>
              <a:t>П. 1.3 </a:t>
            </a:r>
            <a:r>
              <a:rPr lang="ru-RU" sz="1600" b="1" dirty="0" err="1" smtClean="0"/>
              <a:t>СанПин</a:t>
            </a:r>
            <a:r>
              <a:rPr lang="ru-RU" sz="1600" b="1" dirty="0" smtClean="0"/>
              <a:t> 3.5.2.3472-17</a:t>
            </a:r>
            <a:r>
              <a:rPr lang="ru-RU" sz="1600" dirty="0" smtClean="0"/>
              <a:t> </a:t>
            </a:r>
            <a:r>
              <a:rPr lang="ru-RU" sz="1600" b="1" dirty="0" smtClean="0"/>
              <a:t>Организацию и проведение дезинсекционных мероприятий обеспечивают:</a:t>
            </a:r>
          </a:p>
          <a:p>
            <a:r>
              <a:rPr lang="ru-RU" sz="1600" dirty="0" smtClean="0"/>
              <a:t>-органы государственной власти субъектов Российской Федерации, органы местного самоуправления;</a:t>
            </a:r>
          </a:p>
          <a:p>
            <a:r>
              <a:rPr lang="ru-RU" sz="1600" b="1" dirty="0" smtClean="0"/>
              <a:t>-юридические лица;</a:t>
            </a:r>
          </a:p>
          <a:p>
            <a:r>
              <a:rPr lang="ru-RU" sz="1600" dirty="0" smtClean="0"/>
              <a:t>-граждане, в том числе индивидуальные предприниматели.</a:t>
            </a:r>
          </a:p>
          <a:p>
            <a:endParaRPr lang="ru-RU" sz="1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746643"/>
          </a:xfrm>
        </p:spPr>
        <p:txBody>
          <a:bodyPr>
            <a:normAutofit fontScale="47500" lnSpcReduction="20000"/>
          </a:bodyPr>
          <a:lstStyle/>
          <a:p>
            <a:r>
              <a:rPr lang="ru-RU" sz="2800" b="1" dirty="0" smtClean="0"/>
              <a:t> </a:t>
            </a:r>
            <a:r>
              <a:rPr lang="ru-RU" sz="2900" b="1" dirty="0" err="1" smtClean="0"/>
              <a:t>СанПин</a:t>
            </a:r>
            <a:r>
              <a:rPr lang="ru-RU" sz="2900" b="1" dirty="0" smtClean="0"/>
              <a:t> 3.5.2.3472-17</a:t>
            </a:r>
            <a:r>
              <a:rPr lang="ru-RU" sz="2900" dirty="0" smtClean="0"/>
              <a:t> </a:t>
            </a:r>
          </a:p>
          <a:p>
            <a:r>
              <a:rPr lang="ru-RU" sz="2900" u="sng" dirty="0" smtClean="0"/>
              <a:t>Юридические лица и индивидуальные </a:t>
            </a:r>
            <a:r>
              <a:rPr lang="ru-RU" sz="2900" dirty="0" smtClean="0"/>
              <a:t>предприниматели </a:t>
            </a:r>
            <a:r>
              <a:rPr lang="ru-RU" sz="2900" u="sng" dirty="0" smtClean="0"/>
              <a:t>организуют и проводят</a:t>
            </a:r>
            <a:r>
              <a:rPr lang="ru-RU" sz="2900" dirty="0" smtClean="0"/>
              <a:t> обученным персоналом по вопросам </a:t>
            </a:r>
            <a:r>
              <a:rPr lang="ru-RU" sz="2900" dirty="0" err="1" smtClean="0"/>
              <a:t>дезинфектологии</a:t>
            </a:r>
            <a:r>
              <a:rPr lang="ru-RU" sz="2900" dirty="0" smtClean="0"/>
              <a:t> следующие </a:t>
            </a:r>
            <a:r>
              <a:rPr lang="ru-RU" sz="2900" u="sng" dirty="0" smtClean="0"/>
              <a:t>дезинсекционные мероприятия</a:t>
            </a:r>
            <a:r>
              <a:rPr lang="ru-RU" sz="2900" dirty="0" smtClean="0"/>
              <a:t>:</a:t>
            </a:r>
          </a:p>
          <a:p>
            <a:r>
              <a:rPr lang="ru-RU" sz="2900" u="sng" dirty="0" smtClean="0"/>
              <a:t>обследования с целью учета численности</a:t>
            </a:r>
            <a:r>
              <a:rPr lang="ru-RU" sz="2900" dirty="0" smtClean="0"/>
              <a:t>, определения заселенности объектов и территории, их </a:t>
            </a:r>
            <a:r>
              <a:rPr lang="ru-RU" sz="2900" u="sng" dirty="0" smtClean="0"/>
              <a:t>технического и санитарно-эпидемиологического состояния</a:t>
            </a:r>
            <a:r>
              <a:rPr lang="ru-RU" sz="2900" dirty="0" smtClean="0"/>
              <a:t>;</a:t>
            </a:r>
          </a:p>
          <a:p>
            <a:r>
              <a:rPr lang="ru-RU" sz="2900" u="sng" dirty="0" smtClean="0"/>
              <a:t>профилактические</a:t>
            </a:r>
            <a:r>
              <a:rPr lang="ru-RU" sz="2900" dirty="0" smtClean="0"/>
              <a:t> (организационные, гидротехнические, инженерно-технические, санитарно-гигиенические), </a:t>
            </a:r>
            <a:r>
              <a:rPr lang="ru-RU" sz="2900" dirty="0" err="1" smtClean="0"/>
              <a:t>агро</a:t>
            </a:r>
            <a:r>
              <a:rPr lang="ru-RU" sz="2900" dirty="0" smtClean="0"/>
              <a:t>- и лесотехнические </a:t>
            </a:r>
            <a:r>
              <a:rPr lang="ru-RU" sz="2900" u="sng" dirty="0" smtClean="0"/>
              <a:t>мероприятия, предупреждающие заселение объекта членистоногими</a:t>
            </a:r>
            <a:r>
              <a:rPr lang="ru-RU" sz="2900" dirty="0" smtClean="0"/>
              <a:t> в жилых зданиях, помещениях, сооружениях, а также прилегающей к ним территории;</a:t>
            </a:r>
          </a:p>
          <a:p>
            <a:r>
              <a:rPr lang="ru-RU" sz="2900" u="sng" dirty="0" smtClean="0"/>
              <a:t>истребительные мероприятия </a:t>
            </a:r>
            <a:r>
              <a:rPr lang="ru-RU" sz="2900" dirty="0" smtClean="0"/>
              <a:t>с использованием ограничительных, физических, химических и биологических методов;</a:t>
            </a:r>
          </a:p>
          <a:p>
            <a:r>
              <a:rPr lang="ru-RU" sz="2900" u="sng" dirty="0" smtClean="0"/>
              <a:t>контроль эффективности </a:t>
            </a:r>
            <a:r>
              <a:rPr lang="ru-RU" sz="2900" dirty="0" smtClean="0"/>
              <a:t>истребительных мероприятий своими силами или силами исполнителей дезинсекционных работ или сторонних организаций.</a:t>
            </a:r>
          </a:p>
          <a:p>
            <a:endParaRPr lang="ru-RU" sz="2900" dirty="0" smtClean="0"/>
          </a:p>
          <a:p>
            <a:r>
              <a:rPr lang="ru-RU" sz="2900" b="1" dirty="0" err="1" smtClean="0"/>
              <a:t>СанПин</a:t>
            </a:r>
            <a:r>
              <a:rPr lang="ru-RU" sz="2900" b="1" dirty="0" smtClean="0"/>
              <a:t> 3.5.2.3472-17</a:t>
            </a:r>
            <a:r>
              <a:rPr lang="ru-RU" sz="2900" dirty="0" smtClean="0"/>
              <a:t> </a:t>
            </a:r>
          </a:p>
          <a:p>
            <a:r>
              <a:rPr lang="ru-RU" sz="2900" u="sng" dirty="0" smtClean="0"/>
              <a:t>Юридические лица </a:t>
            </a:r>
            <a:r>
              <a:rPr lang="ru-RU" sz="2900" dirty="0" smtClean="0"/>
              <a:t>и индивидуальные предприниматели при организации дезинсекционных мероприятий </a:t>
            </a:r>
            <a:r>
              <a:rPr lang="ru-RU" sz="2900" u="sng" dirty="0" smtClean="0"/>
              <a:t>обеспечивают</a:t>
            </a:r>
            <a:r>
              <a:rPr lang="ru-RU" sz="2900" dirty="0" smtClean="0"/>
              <a:t>:</a:t>
            </a:r>
          </a:p>
          <a:p>
            <a:r>
              <a:rPr lang="ru-RU" sz="2900" u="sng" dirty="0" smtClean="0"/>
              <a:t>предварительное санитарно-эпидемиологическое обследование </a:t>
            </a:r>
            <a:r>
              <a:rPr lang="ru-RU" sz="2900" dirty="0" smtClean="0"/>
              <a:t>с целью определения наличия членистоногих и их видов;</a:t>
            </a:r>
          </a:p>
          <a:p>
            <a:r>
              <a:rPr lang="ru-RU" sz="2900" u="sng" dirty="0" smtClean="0"/>
              <a:t>выбор метода борьбы с членистоногими</a:t>
            </a:r>
            <a:r>
              <a:rPr lang="ru-RU" sz="2900" dirty="0" smtClean="0"/>
              <a:t>;</a:t>
            </a:r>
          </a:p>
          <a:p>
            <a:r>
              <a:rPr lang="ru-RU" sz="2900" u="sng" dirty="0" smtClean="0"/>
              <a:t>выполнение инженерно-технических и санитарно-</a:t>
            </a:r>
            <a:r>
              <a:rPr lang="en-US" sz="2900" u="sng" dirty="0" smtClean="0"/>
              <a:t> </a:t>
            </a:r>
            <a:r>
              <a:rPr lang="ru-RU" sz="2900" u="sng" dirty="0" smtClean="0"/>
              <a:t>эпидемиологических дезинсекционных мероприятий</a:t>
            </a:r>
            <a:r>
              <a:rPr lang="ru-RU" sz="2900" dirty="0" smtClean="0"/>
              <a:t>;</a:t>
            </a:r>
          </a:p>
          <a:p>
            <a:r>
              <a:rPr lang="ru-RU" sz="2900" u="sng" dirty="0" smtClean="0"/>
              <a:t>контроль</a:t>
            </a:r>
            <a:r>
              <a:rPr lang="ru-RU" sz="2900" dirty="0" smtClean="0"/>
              <a:t> во время </a:t>
            </a:r>
            <a:r>
              <a:rPr lang="ru-RU" sz="2900" u="sng" dirty="0" smtClean="0"/>
              <a:t>проведения дезинсекционных </a:t>
            </a:r>
            <a:r>
              <a:rPr lang="en-US" sz="2900" u="sng" dirty="0" smtClean="0"/>
              <a:t>                                                      </a:t>
            </a:r>
            <a:r>
              <a:rPr lang="ru-RU" sz="2900" u="sng" dirty="0" smtClean="0"/>
              <a:t>мероприятий</a:t>
            </a:r>
            <a:r>
              <a:rPr lang="ru-RU" sz="2900" dirty="0" smtClean="0"/>
              <a:t> и после, </a:t>
            </a:r>
            <a:r>
              <a:rPr lang="ru-RU" sz="2900" u="sng" dirty="0" smtClean="0"/>
              <a:t>с целью определения </a:t>
            </a:r>
            <a:r>
              <a:rPr lang="en-US" sz="2900" u="sng" dirty="0" smtClean="0"/>
              <a:t>                                                   </a:t>
            </a:r>
            <a:r>
              <a:rPr lang="ru-RU" sz="2900" u="sng" dirty="0" smtClean="0"/>
              <a:t>эффективности</a:t>
            </a:r>
            <a:r>
              <a:rPr lang="ru-RU" sz="2900" dirty="0" smtClean="0"/>
              <a:t>.</a:t>
            </a:r>
          </a:p>
          <a:p>
            <a:r>
              <a:rPr lang="ru-RU" sz="2900" u="sng" dirty="0" smtClean="0"/>
              <a:t>При отсутствии эффективности дезинсекционные </a:t>
            </a:r>
            <a:r>
              <a:rPr lang="en-US" sz="2900" u="sng" dirty="0" smtClean="0"/>
              <a:t>                                                                 </a:t>
            </a:r>
            <a:r>
              <a:rPr lang="ru-RU" sz="2900" u="sng" dirty="0" smtClean="0"/>
              <a:t>обработки повторяются</a:t>
            </a:r>
            <a:r>
              <a:rPr lang="ru-RU" sz="2900" dirty="0" smtClean="0"/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http://sovetclub.ru/tim/6942825443572ee0d2a86f1e1bf73e0f/v-pomesheni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192" y="4581128"/>
            <a:ext cx="2664296" cy="21332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386603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sz="5600" dirty="0" smtClean="0"/>
          </a:p>
          <a:p>
            <a:pPr marL="0" lvl="0" indent="449263" algn="just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5600" dirty="0" smtClean="0">
                <a:latin typeface="Lucida Console" pitchFamily="49" charset="0"/>
                <a:ea typeface="Calibri" pitchFamily="34" charset="0"/>
                <a:cs typeface="Times New Roman" pitchFamily="18" charset="0"/>
              </a:rPr>
              <a:t>1. </a:t>
            </a:r>
            <a:r>
              <a:rPr lang="ru-RU" sz="5600" b="1" dirty="0" smtClean="0">
                <a:latin typeface="Lucida Console" pitchFamily="49" charset="0"/>
                <a:ea typeface="Calibri" pitchFamily="34" charset="0"/>
                <a:cs typeface="Times New Roman" pitchFamily="18" charset="0"/>
                <a:hlinkClick r:id="rId2"/>
              </a:rPr>
              <a:t>Федеральный закон от 3 августа 2018 г. N 316-ФЗ "О внесении изменений в Федеральный закон "О защите прав юридических лиц и индивидуальных предпринимателей при осуществлении государственного контроля (надзора) и муниципального контроля" и статью 19 Федерального закона "О лицензировании отдельных видов деятельности"  </a:t>
            </a:r>
            <a:endParaRPr lang="ru-RU" sz="5600" dirty="0" smtClean="0">
              <a:latin typeface="Lucida Console" pitchFamily="49" charset="0"/>
              <a:cs typeface="Arial" pitchFamily="34" charset="0"/>
            </a:endParaRPr>
          </a:p>
          <a:p>
            <a:pPr marL="0" lvl="0" indent="449263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5600" dirty="0" smtClean="0">
                <a:latin typeface="Lucida Console" pitchFamily="49" charset="0"/>
                <a:ea typeface="Calibri" pitchFamily="34" charset="0"/>
                <a:cs typeface="Times New Roman" pitchFamily="18" charset="0"/>
              </a:rPr>
              <a:t>Внесенные изменения направлены на совершенствование контрольно-надзорной деятельности.</a:t>
            </a:r>
            <a:endParaRPr lang="ru-RU" sz="5600" dirty="0" smtClean="0">
              <a:latin typeface="Lucida Console" pitchFamily="49" charset="0"/>
              <a:cs typeface="Arial" pitchFamily="34" charset="0"/>
            </a:endParaRPr>
          </a:p>
          <a:p>
            <a:pPr marL="0" lvl="0" indent="449263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5600" dirty="0" smtClean="0">
                <a:latin typeface="Lucida Console" pitchFamily="49" charset="0"/>
                <a:ea typeface="Calibri" pitchFamily="34" charset="0"/>
                <a:cs typeface="Times New Roman" pitchFamily="18" charset="0"/>
              </a:rPr>
              <a:t>В частности, закреплено, что перечень видов регионального госконтроля (надзора), в отношении которых применяется  </a:t>
            </a:r>
            <a:r>
              <a:rPr lang="ru-RU" sz="5600" dirty="0" err="1" smtClean="0">
                <a:latin typeface="Lucida Console" pitchFamily="49" charset="0"/>
                <a:ea typeface="Calibri" pitchFamily="34" charset="0"/>
                <a:cs typeface="Times New Roman" pitchFamily="18" charset="0"/>
              </a:rPr>
              <a:t>риск-ориентированный</a:t>
            </a:r>
            <a:r>
              <a:rPr lang="ru-RU" sz="5600" dirty="0" smtClean="0">
                <a:latin typeface="Lucida Console" pitchFamily="49" charset="0"/>
                <a:ea typeface="Calibri" pitchFamily="34" charset="0"/>
                <a:cs typeface="Times New Roman" pitchFamily="18" charset="0"/>
              </a:rPr>
              <a:t> подход, устанавливается главой субъекта Федерации. При этом Правительство РФ по-прежнему сможет определять виды регионального госконтроля (надзора), при которых </a:t>
            </a:r>
            <a:r>
              <a:rPr lang="ru-RU" sz="5600" dirty="0" err="1" smtClean="0">
                <a:latin typeface="Lucida Console" pitchFamily="49" charset="0"/>
                <a:ea typeface="Calibri" pitchFamily="34" charset="0"/>
                <a:cs typeface="Times New Roman" pitchFamily="18" charset="0"/>
              </a:rPr>
              <a:t>риск-ориентированный</a:t>
            </a:r>
            <a:r>
              <a:rPr lang="ru-RU" sz="5600" dirty="0" smtClean="0">
                <a:latin typeface="Lucida Console" pitchFamily="49" charset="0"/>
                <a:ea typeface="Calibri" pitchFamily="34" charset="0"/>
                <a:cs typeface="Times New Roman" pitchFamily="18" charset="0"/>
              </a:rPr>
              <a:t> подход обязателен.</a:t>
            </a:r>
            <a:endParaRPr lang="ru-RU" sz="5600" dirty="0" smtClean="0">
              <a:latin typeface="Lucida Console" pitchFamily="49" charset="0"/>
              <a:cs typeface="Arial" pitchFamily="34" charset="0"/>
            </a:endParaRPr>
          </a:p>
          <a:p>
            <a:pPr marL="0" lvl="0" indent="449263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5600" dirty="0" smtClean="0">
                <a:latin typeface="Lucida Console" pitchFamily="49" charset="0"/>
                <a:ea typeface="Calibri" pitchFamily="34" charset="0"/>
                <a:cs typeface="Times New Roman" pitchFamily="18" charset="0"/>
              </a:rPr>
              <a:t>Согласно поправкам, предостережение о недопустимости нарушения обязательных требований не должно содержать в себе запрос о предоставлении </a:t>
            </a:r>
            <a:r>
              <a:rPr lang="ru-RU" sz="5600" dirty="0" err="1" smtClean="0">
                <a:latin typeface="Lucida Console" pitchFamily="49" charset="0"/>
                <a:ea typeface="Calibri" pitchFamily="34" charset="0"/>
                <a:cs typeface="Times New Roman" pitchFamily="18" charset="0"/>
              </a:rPr>
              <a:t>юрлицом</a:t>
            </a:r>
            <a:r>
              <a:rPr lang="ru-RU" sz="5600" dirty="0" smtClean="0">
                <a:latin typeface="Lucida Console" pitchFamily="49" charset="0"/>
                <a:ea typeface="Calibri" pitchFamily="34" charset="0"/>
                <a:cs typeface="Times New Roman" pitchFamily="18" charset="0"/>
              </a:rPr>
              <a:t>, ИП сведений и документов. Исключение составляют сведения о принятых организацией, предпринимателем мерах по обеспечению соблюдения обязательных требований. При этом наряду с последними речь идет и о требованиях, установленных муниципальными правовыми актами.</a:t>
            </a:r>
            <a:endParaRPr lang="ru-RU" sz="5600" dirty="0" smtClean="0">
              <a:latin typeface="Lucida Console" pitchFamily="49" charset="0"/>
              <a:cs typeface="Arial" pitchFamily="34" charset="0"/>
            </a:endParaRPr>
          </a:p>
          <a:p>
            <a:pPr marL="0" lvl="0" indent="449263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5600" dirty="0" smtClean="0">
                <a:latin typeface="Lucida Console" pitchFamily="49" charset="0"/>
                <a:ea typeface="Calibri" pitchFamily="34" charset="0"/>
                <a:cs typeface="Times New Roman" pitchFamily="18" charset="0"/>
              </a:rPr>
              <a:t>Также указано, что плановые (рейдовые) осмотры не могут проводиться в отношении конкретного </a:t>
            </a:r>
            <a:r>
              <a:rPr lang="ru-RU" sz="5600" dirty="0" err="1" smtClean="0">
                <a:latin typeface="Lucida Console" pitchFamily="49" charset="0"/>
                <a:ea typeface="Calibri" pitchFamily="34" charset="0"/>
                <a:cs typeface="Times New Roman" pitchFamily="18" charset="0"/>
              </a:rPr>
              <a:t>юрлица</a:t>
            </a:r>
            <a:r>
              <a:rPr lang="ru-RU" sz="5600" dirty="0" smtClean="0">
                <a:latin typeface="Lucida Console" pitchFamily="49" charset="0"/>
                <a:ea typeface="Calibri" pitchFamily="34" charset="0"/>
                <a:cs typeface="Times New Roman" pitchFamily="18" charset="0"/>
              </a:rPr>
              <a:t>, ИП и не должны подменять собой проверку.</a:t>
            </a:r>
            <a:endParaRPr lang="ru-RU" sz="5600" dirty="0" smtClean="0">
              <a:latin typeface="Lucida Console" pitchFamily="49" charset="0"/>
              <a:cs typeface="Arial" pitchFamily="34" charset="0"/>
            </a:endParaRPr>
          </a:p>
          <a:p>
            <a:pPr marL="0" lvl="0" indent="449263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5600" dirty="0" smtClean="0">
                <a:latin typeface="Lucida Console" pitchFamily="49" charset="0"/>
                <a:ea typeface="Calibri" pitchFamily="34" charset="0"/>
                <a:cs typeface="Times New Roman" pitchFamily="18" charset="0"/>
              </a:rPr>
              <a:t>Положением о лицензировании конкретного вида деятельности может быть установлено, что при осуществлении лицензионного контроля плановые проверки не проводятся. При этом в случае применения </a:t>
            </a:r>
            <a:r>
              <a:rPr lang="ru-RU" sz="5600" dirty="0" err="1" smtClean="0">
                <a:latin typeface="Lucida Console" pitchFamily="49" charset="0"/>
                <a:ea typeface="Calibri" pitchFamily="34" charset="0"/>
                <a:cs typeface="Times New Roman" pitchFamily="18" charset="0"/>
              </a:rPr>
              <a:t>риск-ориентированного</a:t>
            </a:r>
            <a:r>
              <a:rPr lang="ru-RU" sz="5600" dirty="0" smtClean="0">
                <a:latin typeface="Lucida Console" pitchFamily="49" charset="0"/>
                <a:ea typeface="Calibri" pitchFamily="34" charset="0"/>
                <a:cs typeface="Times New Roman" pitchFamily="18" charset="0"/>
              </a:rPr>
              <a:t> подхода они не проводятся в зависимости от отнесения деятельности лицензиатов и (или) используемых ими производственных объектов к определенной категории риска, определенному классу (категории) опасности.</a:t>
            </a:r>
            <a:endParaRPr lang="ru-RU" sz="5600" dirty="0" smtClean="0">
              <a:latin typeface="Lucida Console" pitchFamily="49" charset="0"/>
              <a:cs typeface="Arial" pitchFamily="34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2008"/>
            <a:ext cx="8229600" cy="476672"/>
          </a:xfrm>
        </p:spPr>
        <p:txBody>
          <a:bodyPr>
            <a:normAutofit fontScale="90000"/>
          </a:bodyPr>
          <a:lstStyle/>
          <a:p>
            <a:r>
              <a:rPr lang="ru-RU" sz="1800" u="sng" dirty="0" smtClean="0"/>
              <a:t/>
            </a:r>
            <a:br>
              <a:rPr lang="ru-RU" sz="1800" u="sng" dirty="0" smtClean="0"/>
            </a:br>
            <a:r>
              <a:rPr lang="en-US" sz="1800" u="sng" dirty="0" smtClean="0"/>
              <a:t/>
            </a:r>
            <a:br>
              <a:rPr lang="en-US" sz="1800" u="sng" dirty="0" smtClean="0"/>
            </a:br>
            <a:r>
              <a:rPr lang="ru-RU" sz="1800" u="sng" dirty="0" smtClean="0"/>
              <a:t/>
            </a:r>
            <a:br>
              <a:rPr lang="ru-RU" sz="1800" u="sng" dirty="0" smtClean="0"/>
            </a:br>
            <a:r>
              <a:rPr lang="en-US" sz="2300" u="sng" dirty="0" smtClean="0">
                <a:solidFill>
                  <a:srgbClr val="FF0000"/>
                </a:solidFill>
              </a:rPr>
              <a:t>I</a:t>
            </a:r>
            <a:r>
              <a:rPr lang="ru-RU" sz="2300" u="sng" dirty="0" smtClean="0">
                <a:solidFill>
                  <a:srgbClr val="FF0000"/>
                </a:solidFill>
              </a:rPr>
              <a:t>.Изменения в законодательстве.</a:t>
            </a:r>
            <a:r>
              <a:rPr lang="ru-RU" sz="2300" dirty="0" smtClean="0">
                <a:solidFill>
                  <a:srgbClr val="FF0000"/>
                </a:solidFill>
              </a:rPr>
              <a:t/>
            </a:r>
            <a:br>
              <a:rPr lang="ru-RU" sz="2300" dirty="0" smtClean="0">
                <a:solidFill>
                  <a:srgbClr val="FF0000"/>
                </a:solidFill>
              </a:rPr>
            </a:br>
            <a:r>
              <a:rPr lang="ru-RU" sz="2300" dirty="0" smtClean="0">
                <a:solidFill>
                  <a:srgbClr val="FF0000"/>
                </a:solidFill>
              </a:rPr>
              <a:t> 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746643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smtClean="0"/>
              <a:t>П.4.3.СанПин 3.5.2.3472-17</a:t>
            </a:r>
            <a:r>
              <a:rPr lang="ru-RU" dirty="0" smtClean="0"/>
              <a:t> </a:t>
            </a:r>
          </a:p>
          <a:p>
            <a:r>
              <a:rPr lang="ru-RU" u="sng" dirty="0" smtClean="0"/>
              <a:t>При эксплуатации производственных, жилых помещений, зданий, сооружений должны соблюдаться меры, препятствующие проникновению, обитанию, размножению и расселению синантропных членистоногих</a:t>
            </a:r>
            <a:r>
              <a:rPr lang="ru-RU" dirty="0" smtClean="0"/>
              <a:t>, в том числе:</a:t>
            </a:r>
          </a:p>
          <a:p>
            <a:r>
              <a:rPr lang="ru-RU" u="sng" dirty="0" smtClean="0"/>
              <a:t>уборка и дезинсекции</a:t>
            </a:r>
            <a:r>
              <a:rPr lang="ru-RU" dirty="0" smtClean="0"/>
              <a:t> в соответствии с Санитарными правилами;</a:t>
            </a:r>
          </a:p>
          <a:p>
            <a:r>
              <a:rPr lang="ru-RU" u="sng" dirty="0" smtClean="0"/>
              <a:t>уплотнение дверей, применение устройств автоматического закрывания дверей, укрытие вентиляционных отверстий съемными решетками, остекление (укрытие мелкоячеистой сеткой) окон</a:t>
            </a:r>
            <a:r>
              <a:rPr lang="ru-RU" dirty="0" smtClean="0"/>
              <a:t>;</a:t>
            </a:r>
          </a:p>
          <a:p>
            <a:r>
              <a:rPr lang="ru-RU" dirty="0" smtClean="0"/>
              <a:t>своевременная очистка, осушение, проветривание и уборка в помещениях подвального типа;</a:t>
            </a:r>
          </a:p>
          <a:p>
            <a:r>
              <a:rPr lang="ru-RU" u="sng" dirty="0" smtClean="0"/>
              <a:t>герметизация швов и стыков плит и </a:t>
            </a:r>
            <a:r>
              <a:rPr lang="en-US" u="sng" dirty="0" smtClean="0"/>
              <a:t> </a:t>
            </a:r>
            <a:r>
              <a:rPr lang="ru-RU" u="sng" dirty="0" smtClean="0"/>
              <a:t>межэтажных перекрытий, мест ввода и                                                              прохождения электропроводки,                                                                                 санитарно-технических и других                                                         коммуникаций через перекрытия,                                                                 стены и другие ограждения,</a:t>
            </a:r>
            <a:r>
              <a:rPr lang="en-US" u="sng" dirty="0" smtClean="0"/>
              <a:t> </a:t>
            </a:r>
            <a:r>
              <a:rPr lang="ru-RU" u="sng" dirty="0" smtClean="0"/>
              <a:t>мест                                                                                      стыковки вентиляционных блоков.</a:t>
            </a:r>
          </a:p>
          <a:p>
            <a:endParaRPr lang="ru-RU" dirty="0"/>
          </a:p>
        </p:txBody>
      </p:sp>
      <p:pic>
        <p:nvPicPr>
          <p:cNvPr id="4" name="Рисунок 3" descr="http://do.e1.ru/preview/do/4856a39e9041f9c5cb6864872468fe7d_1444796752_170_170_c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4374654"/>
            <a:ext cx="3275434" cy="2483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 fontScale="77500" lnSpcReduction="20000"/>
          </a:bodyPr>
          <a:lstStyle/>
          <a:p>
            <a:r>
              <a:rPr lang="ru-RU" sz="2400" b="1" dirty="0" smtClean="0"/>
              <a:t>Пример нарушения:</a:t>
            </a:r>
            <a:r>
              <a:rPr lang="ru-RU" sz="2400" dirty="0" smtClean="0"/>
              <a:t> Качество воды в бассейнах номеров бань не соответствуют гигиеническими нормативам по физико-химическим показателям, остаточный хлор составляет 2,0</a:t>
            </a:r>
            <a:r>
              <a:rPr lang="ru-RU" sz="2400" u="sng" dirty="0" smtClean="0"/>
              <a:t>+</a:t>
            </a:r>
            <a:r>
              <a:rPr lang="ru-RU" sz="2400" dirty="0" smtClean="0"/>
              <a:t>0,2 мг/л и 1,7</a:t>
            </a:r>
            <a:r>
              <a:rPr lang="ru-RU" sz="2400" u="sng" dirty="0" smtClean="0"/>
              <a:t>+</a:t>
            </a:r>
            <a:r>
              <a:rPr lang="ru-RU" sz="2400" dirty="0" smtClean="0"/>
              <a:t>0,2 мг/л  (гигиенический норматив не менее 0,3 и не более 0,5 мг/л).</a:t>
            </a:r>
          </a:p>
          <a:p>
            <a:pPr>
              <a:buNone/>
            </a:pPr>
            <a:r>
              <a:rPr lang="ru-RU" sz="2400" dirty="0" smtClean="0"/>
              <a:t>   </a:t>
            </a:r>
          </a:p>
          <a:p>
            <a:pPr>
              <a:buNone/>
            </a:pPr>
            <a:r>
              <a:rPr lang="ru-RU" sz="2400" dirty="0" smtClean="0"/>
              <a:t>   Что является </a:t>
            </a:r>
            <a:r>
              <a:rPr lang="ru-RU" sz="2400" b="1" dirty="0" smtClean="0"/>
              <a:t>нарушением</a:t>
            </a:r>
            <a:r>
              <a:rPr lang="ru-RU" sz="2400" dirty="0" smtClean="0"/>
              <a:t> </a:t>
            </a:r>
            <a:r>
              <a:rPr lang="ru-RU" sz="2400" b="1" dirty="0" smtClean="0"/>
              <a:t>п.п. 1.2, 1.4, 4.3, таблицы 3 </a:t>
            </a:r>
            <a:r>
              <a:rPr lang="ru-RU" sz="2400" b="1" dirty="0" err="1" smtClean="0"/>
              <a:t>СанПин</a:t>
            </a:r>
            <a:r>
              <a:rPr lang="ru-RU" sz="2400" b="1" dirty="0" smtClean="0"/>
              <a:t> 2.1.2.1188-03</a:t>
            </a:r>
            <a:r>
              <a:rPr lang="ru-RU" sz="2400" dirty="0" smtClean="0"/>
              <a:t> «Плавательные бассейны. Гигиенические требования к устройству, эксплуатации и качеству воды. Контроль качества».</a:t>
            </a:r>
          </a:p>
          <a:p>
            <a:pPr>
              <a:buNone/>
            </a:pPr>
            <a:endParaRPr lang="ru-RU" sz="2400" dirty="0" smtClean="0"/>
          </a:p>
          <a:p>
            <a:r>
              <a:rPr lang="ru-RU" sz="2400" b="1" u="sng" dirty="0" smtClean="0">
                <a:solidFill>
                  <a:srgbClr val="FF0000"/>
                </a:solidFill>
              </a:rPr>
              <a:t>«КАК ДЕЛАТЬ НУЖНО (МОЖНО)»</a:t>
            </a:r>
            <a:r>
              <a:rPr lang="ru-RU" sz="2400" b="1" u="sng" dirty="0" smtClean="0"/>
              <a:t>:</a:t>
            </a:r>
          </a:p>
          <a:p>
            <a:r>
              <a:rPr lang="ru-RU" sz="2400" b="1" dirty="0" smtClean="0"/>
              <a:t>п. 1.4 </a:t>
            </a:r>
            <a:r>
              <a:rPr lang="ru-RU" sz="2400" b="1" dirty="0" err="1" smtClean="0"/>
              <a:t>СанПин</a:t>
            </a:r>
            <a:r>
              <a:rPr lang="ru-RU" sz="2400" b="1" dirty="0" smtClean="0"/>
              <a:t> 2.1.2.1188-03 </a:t>
            </a:r>
            <a:r>
              <a:rPr lang="ru-RU" sz="2400" dirty="0" smtClean="0"/>
              <a:t>В процессе эксплуатации плавательного бассейна </a:t>
            </a:r>
            <a:r>
              <a:rPr lang="ru-RU" sz="2400" u="sng" dirty="0" smtClean="0"/>
              <a:t>остаточное содержание (концентрация) химических веществ в воде и воздухе (зоне дыхания) не должно превышать гигиенические нормативы</a:t>
            </a:r>
            <a:r>
              <a:rPr lang="ru-RU" sz="2400" dirty="0" smtClean="0"/>
              <a:t>.</a:t>
            </a:r>
          </a:p>
          <a:p>
            <a:r>
              <a:rPr lang="ru-RU" sz="2400" b="1" dirty="0" smtClean="0"/>
              <a:t>п.4.3 </a:t>
            </a:r>
            <a:r>
              <a:rPr lang="ru-RU" sz="2400" b="1" dirty="0" err="1" smtClean="0"/>
              <a:t>СанПин</a:t>
            </a:r>
            <a:r>
              <a:rPr lang="ru-RU" sz="2400" b="1" dirty="0" smtClean="0"/>
              <a:t> 2.1.2.1188-03</a:t>
            </a:r>
            <a:r>
              <a:rPr lang="ru-RU" sz="2400" dirty="0" smtClean="0"/>
              <a:t>  В процессе эксплуатации бассейна пресная или морская вода, находящаяся в ванне,</a:t>
            </a:r>
            <a:r>
              <a:rPr lang="en-US" sz="2400" dirty="0" smtClean="0"/>
              <a:t> </a:t>
            </a:r>
            <a:r>
              <a:rPr lang="ru-RU" sz="2400" dirty="0" smtClean="0"/>
              <a:t>                                                 должна соответствовать требованиям,                                                                          указанным в </a:t>
            </a:r>
            <a:r>
              <a:rPr lang="ru-RU" sz="2400" dirty="0" smtClean="0">
                <a:hlinkClick r:id="rId2" action="ppaction://hlinkfile"/>
              </a:rPr>
              <a:t>таблице N 3</a:t>
            </a:r>
            <a:r>
              <a:rPr lang="ru-RU" sz="2400" dirty="0" smtClean="0"/>
              <a:t>  Санитарных                                          правил, а </a:t>
            </a:r>
            <a:r>
              <a:rPr lang="ru-RU" sz="2400" b="1" dirty="0" smtClean="0"/>
              <a:t>именно  гигиенический                                      норматив не менее 0,3 и                                                                                  не более 0,5 мг/л.</a:t>
            </a:r>
          </a:p>
          <a:p>
            <a:endParaRPr lang="ru-RU" sz="2900" b="1" dirty="0" smtClean="0"/>
          </a:p>
          <a:p>
            <a:endParaRPr lang="ru-RU" dirty="0"/>
          </a:p>
        </p:txBody>
      </p:sp>
      <p:pic>
        <p:nvPicPr>
          <p:cNvPr id="4" name="Рисунок 3" descr="http://banshik.com/assets/img/katalog_bany/2457_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653136"/>
            <a:ext cx="3563888" cy="220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 fontScale="47500" lnSpcReduction="20000"/>
          </a:bodyPr>
          <a:lstStyle/>
          <a:p>
            <a:r>
              <a:rPr lang="ru-RU" sz="3200" b="1" dirty="0" smtClean="0"/>
              <a:t>Пример нарушения: </a:t>
            </a:r>
            <a:r>
              <a:rPr lang="ru-RU" sz="3200" dirty="0" smtClean="0"/>
              <a:t>Не соблюдается ежегодная периодичность прохождения медицинских осмотров сотрудниками стоматологии, социального обслуживания, у работников организации социального обслуживания отсутствуют личные медицинские книжки.</a:t>
            </a:r>
          </a:p>
          <a:p>
            <a:r>
              <a:rPr lang="ru-RU" sz="3200" dirty="0" smtClean="0"/>
              <a:t>Что является </a:t>
            </a:r>
            <a:r>
              <a:rPr lang="ru-RU" sz="3200" b="1" dirty="0" smtClean="0"/>
              <a:t>нарушением</a:t>
            </a:r>
            <a:r>
              <a:rPr lang="ru-RU" sz="3200" dirty="0" smtClean="0"/>
              <a:t> </a:t>
            </a:r>
            <a:r>
              <a:rPr lang="ru-RU" sz="3200" b="1" dirty="0" smtClean="0"/>
              <a:t>ст. 11, 34 Федерального закона</a:t>
            </a:r>
            <a:r>
              <a:rPr lang="ru-RU" sz="3200" dirty="0" smtClean="0"/>
              <a:t> </a:t>
            </a:r>
            <a:r>
              <a:rPr lang="ru-RU" sz="3200" b="1" dirty="0" smtClean="0"/>
              <a:t>от 30 марта 1999 г. № 52-ФЗ </a:t>
            </a:r>
            <a:r>
              <a:rPr lang="ru-RU" sz="3200" dirty="0" smtClean="0"/>
              <a:t>«О санитарно-эпидемиологическом благополучии населения», устанавливающей  обязанности индивидуальных предпринимателей и юридических лиц в части соблюдения обязательных требований.</a:t>
            </a:r>
          </a:p>
          <a:p>
            <a:r>
              <a:rPr lang="ru-RU" sz="3200" b="1" dirty="0" smtClean="0"/>
              <a:t>Нарушением санитарных правил: п.15.1  </a:t>
            </a:r>
            <a:r>
              <a:rPr lang="ru-RU" sz="3200" b="1" dirty="0" err="1" smtClean="0"/>
              <a:t>СанПиН</a:t>
            </a:r>
            <a:r>
              <a:rPr lang="ru-RU" sz="3200" b="1" dirty="0" smtClean="0"/>
              <a:t> 2.1.3.2630-10</a:t>
            </a:r>
            <a:r>
              <a:rPr lang="ru-RU" sz="3200" dirty="0" smtClean="0"/>
              <a:t> «Санитарно-эпидемиологические требования к организациям, осуществляющим медицинскую деятельность».</a:t>
            </a:r>
          </a:p>
          <a:p>
            <a:r>
              <a:rPr lang="ru-RU" sz="3200" b="1" dirty="0" smtClean="0"/>
              <a:t>Нарушением санитарных правил:</a:t>
            </a:r>
            <a:r>
              <a:rPr lang="ru-RU" sz="3200" dirty="0" smtClean="0"/>
              <a:t> </a:t>
            </a:r>
            <a:r>
              <a:rPr lang="ru-RU" sz="3200" b="1" dirty="0" smtClean="0"/>
              <a:t>п.6.4  СП 3.1.958-00</a:t>
            </a:r>
            <a:r>
              <a:rPr lang="ru-RU" sz="3200" dirty="0" smtClean="0"/>
              <a:t> «Профилактика вирусных гепатитов. Общие требования к эпидемиологическому надзору за вирусными гепатитами».</a:t>
            </a:r>
          </a:p>
          <a:p>
            <a:r>
              <a:rPr lang="ru-RU" sz="3200" dirty="0" smtClean="0"/>
              <a:t>Что является </a:t>
            </a:r>
            <a:r>
              <a:rPr lang="ru-RU" sz="3200" b="1" dirty="0" smtClean="0"/>
              <a:t>нарушением санитарных правил: </a:t>
            </a:r>
            <a:r>
              <a:rPr lang="ru-RU" sz="3200" dirty="0" smtClean="0"/>
              <a:t>п.8.24, абз.6 п.9.1 СП 2.1.2.3358-16 «Санитарно-эпидемиологические требования к размещению, устройству, оборудованию, содержанию, санитарно-гигиеническому и противоэпидемическому режиму работы организаций социального обслуживания»</a:t>
            </a:r>
          </a:p>
          <a:p>
            <a:r>
              <a:rPr lang="ru-RU" sz="3200" b="1" dirty="0" smtClean="0"/>
              <a:t>Нарушением санитарных правил:</a:t>
            </a:r>
            <a:r>
              <a:rPr lang="ru-RU" sz="3200" dirty="0" smtClean="0"/>
              <a:t> </a:t>
            </a:r>
            <a:r>
              <a:rPr lang="ru-RU" sz="3200" b="1" dirty="0" smtClean="0"/>
              <a:t>п.8.3.1. и приложение СП 3.1.1.2341-08</a:t>
            </a:r>
            <a:r>
              <a:rPr lang="ru-RU" sz="3200" dirty="0" smtClean="0"/>
              <a:t> «Профилактика вирусного гепатита В»</a:t>
            </a:r>
          </a:p>
          <a:p>
            <a:r>
              <a:rPr lang="ru-RU" sz="3200" b="1" dirty="0" smtClean="0"/>
              <a:t>Нарушением санитарных правил:</a:t>
            </a:r>
            <a:r>
              <a:rPr lang="ru-RU" sz="3200" dirty="0" smtClean="0"/>
              <a:t> </a:t>
            </a:r>
            <a:r>
              <a:rPr lang="ru-RU" sz="3200" b="1" dirty="0" smtClean="0"/>
              <a:t>п.17 Приложения №2 Приказа Министерства здравоохранения и социального развития РФ от 12 апреля 2011г.  № 302н</a:t>
            </a:r>
            <a:r>
              <a:rPr lang="ru-RU" sz="3200" dirty="0" smtClean="0"/>
              <a:t> «Об утверждении перечней вредных и (или) опасных производственных факторов и работ, при выполнении которых проводятся обязательные предварительные и периодические медицинские осмотры (обследования), и Порядка проведения обязательных предварительных и периодических медицинских осмотров (обследований) работников, занятых на тяжелых работах и на работах с вредными и (или) опасными условиями труда».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>
            <a:noAutofit/>
          </a:bodyPr>
          <a:lstStyle/>
          <a:p>
            <a:r>
              <a:rPr lang="ru-RU" sz="1200" b="1" u="sng" dirty="0" smtClean="0">
                <a:solidFill>
                  <a:srgbClr val="FF0000"/>
                </a:solidFill>
              </a:rPr>
              <a:t>«КАК ДЕЛАТЬ НУЖНО (МОЖНО)»</a:t>
            </a:r>
            <a:r>
              <a:rPr lang="ru-RU" sz="1200" dirty="0" smtClean="0"/>
              <a:t>: </a:t>
            </a:r>
            <a:r>
              <a:rPr lang="ru-RU" sz="1200" b="1" dirty="0" smtClean="0"/>
              <a:t>ст.34</a:t>
            </a:r>
            <a:r>
              <a:rPr lang="ru-RU" sz="1200" dirty="0" smtClean="0"/>
              <a:t> </a:t>
            </a:r>
            <a:r>
              <a:rPr lang="ru-RU" sz="1200" b="1" dirty="0" smtClean="0"/>
              <a:t> № 52-ФЗ</a:t>
            </a:r>
            <a:r>
              <a:rPr lang="ru-RU" sz="1200" dirty="0" smtClean="0"/>
              <a:t> В целях предупреждения возникновения и распространения инфекционных заболеваний, массовых неинфекционных заболеваний (отравлений) и профессиональных заболеваний работники отдельных профессий, производств и организаций при выполнении своих трудовых обязанностей обязаны проходить предварительные при поступлении на работу и периодические профилактические медицинские осмотр).</a:t>
            </a:r>
          </a:p>
          <a:p>
            <a:r>
              <a:rPr lang="ru-RU" sz="1200" dirty="0" smtClean="0"/>
              <a:t>Индивидуальные предприниматели и юридические лица обязаны обеспечивать условия, необходимые для своевременного прохождения медицинских осмотров работниками.</a:t>
            </a:r>
          </a:p>
          <a:p>
            <a:r>
              <a:rPr lang="ru-RU" sz="1200" dirty="0" smtClean="0"/>
              <a:t>Работники, отказывающиеся от прохождения медицинских осмотров, не допускаются к работе.</a:t>
            </a:r>
            <a:r>
              <a:rPr lang="ru-RU" sz="1200" b="1" dirty="0" smtClean="0"/>
              <a:t> </a:t>
            </a:r>
            <a:endParaRPr lang="ru-RU" sz="1200" dirty="0" smtClean="0"/>
          </a:p>
          <a:p>
            <a:r>
              <a:rPr lang="ru-RU" sz="1200" b="1" dirty="0" smtClean="0"/>
              <a:t>п.15.1  </a:t>
            </a:r>
            <a:r>
              <a:rPr lang="ru-RU" sz="1200" b="1" dirty="0" err="1" smtClean="0"/>
              <a:t>СанПиН</a:t>
            </a:r>
            <a:r>
              <a:rPr lang="ru-RU" sz="1200" b="1" dirty="0" smtClean="0"/>
              <a:t> 2.1.3.2630-10</a:t>
            </a:r>
            <a:r>
              <a:rPr lang="ru-RU" sz="1200" dirty="0" smtClean="0"/>
              <a:t>  Персонал должен проходить предварительные, при поступлении на работу, и периодические медицинские осмотры с оформлением акта заключительной комиссии. </a:t>
            </a:r>
          </a:p>
          <a:p>
            <a:r>
              <a:rPr lang="ru-RU" sz="1200" b="1" dirty="0" smtClean="0"/>
              <a:t>п.17 Приложения №2 Приказа Министерства здравоохранения и социального развития РФ от 12 апреля 2011г.  № 302н</a:t>
            </a:r>
            <a:r>
              <a:rPr lang="ru-RU" sz="1200" b="1" u="sng" dirty="0" smtClean="0"/>
              <a:t> </a:t>
            </a:r>
            <a:endParaRPr lang="ru-RU" sz="1200" dirty="0" smtClean="0"/>
          </a:p>
          <a:p>
            <a:r>
              <a:rPr lang="ru-RU" sz="1200" dirty="0" smtClean="0"/>
              <a:t>Медицинский персонал лечебно-профилактических учреждений должен проходить периодический медицинский осмотр 1 раз в год.</a:t>
            </a:r>
            <a:r>
              <a:rPr lang="ru-RU" sz="1200" b="1" dirty="0" smtClean="0"/>
              <a:t> </a:t>
            </a:r>
            <a:endParaRPr lang="ru-RU" sz="1200" dirty="0" smtClean="0"/>
          </a:p>
          <a:p>
            <a:r>
              <a:rPr lang="ru-RU" sz="1200" b="1" dirty="0" smtClean="0"/>
              <a:t>п.8.24, абз.6 п.9.1 СП 2.1.2.3358-16</a:t>
            </a:r>
            <a:endParaRPr lang="ru-RU" sz="1200" dirty="0" smtClean="0"/>
          </a:p>
          <a:p>
            <a:r>
              <a:rPr lang="ru-RU" sz="1200" dirty="0" smtClean="0"/>
              <a:t>Работники организаций социального обслуживания проходят предварительные, при поступлении на работу, и периодические медицинские осмотры в установленном порядке и должны быть привиты в соответствии с национальным календарем профилактических прививок, а также календарем профилактических прививок по эпидемическим показаниям.</a:t>
            </a:r>
          </a:p>
          <a:p>
            <a:r>
              <a:rPr lang="ru-RU" sz="1200" dirty="0" smtClean="0"/>
              <a:t>Каждый работник организаций социального обслуживания должен иметь личную медицинскую книжку, в которую должны быть                                                                                                                           внесены   результаты медицинских                                                                                                                 обследований  и лабораторных                                                                                                                           исследований,   сведения о                                                                                                                                                         прививках, перенесенных                                                                                                                                                       инфекционных заболеваниях,                                                                                                                                                                                            допуск к работе.</a:t>
            </a:r>
          </a:p>
        </p:txBody>
      </p:sp>
      <p:pic>
        <p:nvPicPr>
          <p:cNvPr id="4" name="Рисунок 3" descr="http://nurutszn.ru/images/kalendar-privivok-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4437112"/>
            <a:ext cx="5040560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 fontScale="85000" lnSpcReduction="10000"/>
          </a:bodyPr>
          <a:lstStyle/>
          <a:p>
            <a:r>
              <a:rPr lang="ru-RU" sz="2800" b="1" dirty="0" smtClean="0"/>
              <a:t>абз.6 п.9.1 СП 2.1.2.3358-16 </a:t>
            </a:r>
            <a:endParaRPr lang="ru-RU" sz="2800" dirty="0" smtClean="0"/>
          </a:p>
          <a:p>
            <a:r>
              <a:rPr lang="ru-RU" sz="2800" dirty="0" smtClean="0"/>
              <a:t>Руководитель организации социального обслуживания является ответственным лицом за организацию и полноту выполнения настоящих санитарных правил и обеспечивает:</a:t>
            </a:r>
          </a:p>
          <a:p>
            <a:r>
              <a:rPr lang="ru-RU" sz="2800" dirty="0" smtClean="0"/>
              <a:t>- наличие медицинских                                         книжек на каждого                                      работника организации                                социального                                       обслуживания и                                            своевременное                                                  прохождение                                             ими периодических                                          медицинских                                         обследований                                                           и профилактической                              иммунизации</a:t>
            </a:r>
          </a:p>
          <a:p>
            <a:endParaRPr lang="ru-RU" dirty="0"/>
          </a:p>
        </p:txBody>
      </p:sp>
      <p:pic>
        <p:nvPicPr>
          <p:cNvPr id="4" name="Рисунок 3" descr="http://doctorplus-butovo.ru/uploads/NCleanBlue/medknizhka-768x527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060848"/>
            <a:ext cx="4427984" cy="441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/>
          </a:bodyPr>
          <a:lstStyle/>
          <a:p>
            <a:pPr lvl="0"/>
            <a:r>
              <a:rPr lang="ru-RU" sz="1600" b="1" dirty="0" smtClean="0"/>
              <a:t>Пример нарушения: </a:t>
            </a:r>
            <a:r>
              <a:rPr lang="ru-RU" sz="1600" dirty="0" smtClean="0"/>
              <a:t>Не соблюдается ежегодная периодичность обследования сотрудников стоматологии на </a:t>
            </a:r>
            <a:r>
              <a:rPr lang="en-US" sz="1600" dirty="0" err="1" smtClean="0"/>
              <a:t>HBsAg</a:t>
            </a:r>
            <a:r>
              <a:rPr lang="ru-RU" sz="1600" dirty="0" smtClean="0"/>
              <a:t> и </a:t>
            </a:r>
            <a:r>
              <a:rPr lang="ru-RU" sz="1600" dirty="0" err="1" smtClean="0"/>
              <a:t>анти-ВГС</a:t>
            </a:r>
            <a:endParaRPr lang="ru-RU" sz="1600" dirty="0" smtClean="0"/>
          </a:p>
          <a:p>
            <a:r>
              <a:rPr lang="ru-RU" sz="1600" b="1" dirty="0" smtClean="0"/>
              <a:t> </a:t>
            </a:r>
            <a:r>
              <a:rPr lang="ru-RU" sz="1600" b="1" u="sng" dirty="0" smtClean="0">
                <a:solidFill>
                  <a:srgbClr val="FF0000"/>
                </a:solidFill>
              </a:rPr>
              <a:t>«КАК ДЕЛАТЬ НУЖНО (МОЖНО)»: </a:t>
            </a:r>
            <a:r>
              <a:rPr lang="ru-RU" sz="1600" b="1" dirty="0" smtClean="0"/>
              <a:t>п.6.4  СП 3.1.958-00</a:t>
            </a:r>
            <a:r>
              <a:rPr lang="ru-RU" sz="1600" dirty="0" smtClean="0"/>
              <a:t>  Персонал стоматологических стационаров, отделений и кабинетов поликлиник подлежит обязательному обследованию на </a:t>
            </a:r>
            <a:r>
              <a:rPr lang="ru-RU" sz="1600" dirty="0" err="1" smtClean="0"/>
              <a:t>HBsAg</a:t>
            </a:r>
            <a:r>
              <a:rPr lang="ru-RU" sz="1600" dirty="0" smtClean="0"/>
              <a:t> и АНТИ-ВГС в крови методом ИФА при приеме на работу и далее 1 раз в год, дополнительно - по эпидемиологическим показаниям.</a:t>
            </a:r>
          </a:p>
          <a:p>
            <a:r>
              <a:rPr lang="ru-RU" sz="1600" b="1" dirty="0" smtClean="0"/>
              <a:t>п.8.3.1. и приложение СП 3.1.1.2341-08</a:t>
            </a:r>
            <a:r>
              <a:rPr lang="ru-RU" sz="1600" dirty="0" smtClean="0"/>
              <a:t> Обследование медицинских работников проводится в сроки, согласно </a:t>
            </a:r>
            <a:r>
              <a:rPr lang="ru-RU" sz="1600" dirty="0" smtClean="0">
                <a:hlinkClick r:id="rId2" action="ppaction://hlinkfile"/>
              </a:rPr>
              <a:t>приложению</a:t>
            </a:r>
            <a:r>
              <a:rPr lang="ru-RU" sz="1600" dirty="0" smtClean="0"/>
              <a:t>, а именно: персонал  стоматологических стационаров, отделений и кабинетов поликлиник подлежит обязательному обследованию на </a:t>
            </a:r>
            <a:r>
              <a:rPr lang="ru-RU" sz="1600" dirty="0" err="1" smtClean="0"/>
              <a:t>HBsAg</a:t>
            </a:r>
            <a:r>
              <a:rPr lang="ru-RU" sz="1600" dirty="0" smtClean="0"/>
              <a:t> и АНТИ-ВГС в крови методом ИФА при приеме на работу и далее 1 раз в год, дополнительно  -  по  эпидемиологическим показаниям.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7" name="Рисунок 6" descr="https://st2.depositphotos.com/3053041/11014/i/950/depositphotos_110143008-stock-photo-blood-sample-for-hepatitis-b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005064"/>
            <a:ext cx="3456384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ttps://static1.bigstockphoto.com/0/1/2/large1500/21028648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4005064"/>
            <a:ext cx="3384376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5890659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При осуществлении государственного контроля за обеспечением  безопасности донорской крови и                                                           ее компонентов:</a:t>
            </a:r>
          </a:p>
          <a:p>
            <a:r>
              <a:rPr lang="ru-RU" sz="1900" b="1" dirty="0" smtClean="0"/>
              <a:t>Пример нарушения: </a:t>
            </a:r>
            <a:r>
              <a:rPr lang="ru-RU" sz="1900" dirty="0" smtClean="0"/>
              <a:t>Не проводится подтверждающее определение группы крови по системе АВО и </a:t>
            </a:r>
            <a:r>
              <a:rPr lang="ru-RU" sz="1900" dirty="0" err="1" smtClean="0"/>
              <a:t>резус-принадлежности</a:t>
            </a:r>
            <a:r>
              <a:rPr lang="ru-RU" sz="1900" dirty="0" smtClean="0"/>
              <a:t>, </a:t>
            </a:r>
            <a:r>
              <a:rPr lang="ru-RU" sz="1900" dirty="0" err="1" smtClean="0"/>
              <a:t>фенотипирование</a:t>
            </a:r>
            <a:r>
              <a:rPr lang="ru-RU" sz="1900" dirty="0" smtClean="0"/>
              <a:t>, определение антиэритроцитарных антител у реципиента, что является нарушением пункта 8 приказа Министерства здравоохранения РФ от 2 апреля 2013г. №183н «Об утверждении правил клинического использования донорской крови и (или) ее компонентов».</a:t>
            </a:r>
          </a:p>
          <a:p>
            <a:pPr lvl="0">
              <a:buNone/>
            </a:pPr>
            <a:r>
              <a:rPr lang="ru-RU" sz="1900" dirty="0" smtClean="0"/>
              <a:t> </a:t>
            </a:r>
            <a:r>
              <a:rPr lang="ru-RU" sz="2000" b="1" u="sng" dirty="0" smtClean="0">
                <a:solidFill>
                  <a:srgbClr val="FF0000"/>
                </a:solidFill>
              </a:rPr>
              <a:t>«КАК ДЕЛАТЬ НУЖНО (МОЖНО)»:</a:t>
            </a:r>
            <a:r>
              <a:rPr lang="ru-RU" sz="1900" dirty="0" smtClean="0"/>
              <a:t>подтверждающее определение группы крови по системе АВО и </a:t>
            </a:r>
            <a:r>
              <a:rPr lang="ru-RU" sz="1900" dirty="0" err="1" smtClean="0"/>
              <a:t>резус-принадлежности</a:t>
            </a:r>
            <a:r>
              <a:rPr lang="ru-RU" sz="1900" dirty="0" smtClean="0"/>
              <a:t>,                                                                  </a:t>
            </a:r>
            <a:r>
              <a:rPr lang="ru-RU" sz="1900" dirty="0" err="1" smtClean="0"/>
              <a:t>фенотипирование</a:t>
            </a:r>
            <a:r>
              <a:rPr lang="ru-RU" sz="1900" dirty="0" smtClean="0"/>
              <a:t>, определение                                                          антиэритроцитарных антител у                                                        реципиента проводится в                                                                            клинико-диагностической                                                     лаборатории.</a:t>
            </a:r>
          </a:p>
          <a:p>
            <a:pPr lvl="0">
              <a:buNone/>
            </a:pPr>
            <a:endParaRPr lang="ru-RU" dirty="0"/>
          </a:p>
        </p:txBody>
      </p:sp>
      <p:pic>
        <p:nvPicPr>
          <p:cNvPr id="4" name="Рисунок 3" descr="https://cf.ppt-online.org/files/slide/b/bscXYp7NfvU2WrLiTu3j6aKtqHzG8oEk9nS5hF/slide-3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4077072"/>
            <a:ext cx="3960440" cy="2625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5890659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Пример нарушения:</a:t>
            </a:r>
            <a:r>
              <a:rPr lang="ru-RU" sz="2000" dirty="0" smtClean="0"/>
              <a:t> В медицинских картах стационарного больного в некоторых случаях отсутствуют результаты лабораторных исследований мочи реципиентов на следующий день после переливания компонентов донорской крови, что является нарушением пункта 19 приказа Министерства здравоохранения РФ от 2 апреля 2013г. №183н «Об утверждении правил клинического использования донорской крови и (или) ее компонентов».</a:t>
            </a:r>
          </a:p>
          <a:p>
            <a:pPr lvl="0"/>
            <a:r>
              <a:rPr lang="ru-RU" sz="2000" b="1" u="sng" dirty="0" smtClean="0">
                <a:solidFill>
                  <a:srgbClr val="FF0000"/>
                </a:solidFill>
              </a:rPr>
              <a:t>«КАК ДЕЛАТЬ НУЖНО (МОЖНО)»:</a:t>
            </a:r>
            <a:r>
              <a:rPr lang="ru-RU" sz="2000" dirty="0" smtClean="0"/>
              <a:t>на следующий день после переливания компонентов донорской крови проводится  клинический анализ мочи.</a:t>
            </a:r>
            <a:endParaRPr lang="ru-RU" sz="2000" dirty="0"/>
          </a:p>
        </p:txBody>
      </p:sp>
      <p:pic>
        <p:nvPicPr>
          <p:cNvPr id="5" name="Рисунок 4" descr="http://diagnozlab.com/wp-content/uploads/2017/07/2-1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3573016"/>
            <a:ext cx="3960440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/>
          </a:bodyPr>
          <a:lstStyle/>
          <a:p>
            <a:pPr lvl="0"/>
            <a:r>
              <a:rPr lang="ru-RU" sz="2000" b="1" dirty="0" smtClean="0"/>
              <a:t>Пример нарушения:  </a:t>
            </a:r>
            <a:r>
              <a:rPr lang="ru-RU" sz="2000" dirty="0" smtClean="0"/>
              <a:t>Размораживание свежезамороженной плазмы проводится без специально предназначенного оборудования, что является нарушением пункта 46 приказа Министерства здравоохранения РФ от 2 апреля 2013г. №183н «Об утверждении правил клинического использования донорской крови и (или) ее компонентов». </a:t>
            </a:r>
            <a:endParaRPr lang="ru-RU" sz="2000" b="1" dirty="0" smtClean="0"/>
          </a:p>
          <a:p>
            <a:r>
              <a:rPr lang="ru-RU" sz="2000" b="1" u="sng" dirty="0" smtClean="0">
                <a:solidFill>
                  <a:srgbClr val="FF0000"/>
                </a:solidFill>
              </a:rPr>
              <a:t>«КАК ДЕЛАТЬ НУЖНО (МОЖНО)»</a:t>
            </a:r>
            <a:r>
              <a:rPr lang="ru-RU" sz="2000" dirty="0" smtClean="0"/>
              <a:t>:непосредственно перед трансфузией свежезамороженную плазму размораживают при температуре 37 градусов с использованием специально предназначенного оборудования.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http://www.megametmedical.ru/production/barkey/plasmatherm4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429000"/>
            <a:ext cx="453650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5890659"/>
          </a:xfrm>
        </p:spPr>
        <p:txBody>
          <a:bodyPr>
            <a:normAutofit/>
          </a:bodyPr>
          <a:lstStyle/>
          <a:p>
            <a:pPr lvl="0"/>
            <a:r>
              <a:rPr lang="ru-RU" sz="2400" b="1" dirty="0" smtClean="0"/>
              <a:t>Пример нарушения: </a:t>
            </a:r>
            <a:r>
              <a:rPr lang="ru-RU" sz="2400" dirty="0" smtClean="0"/>
              <a:t>Транспортировка компонентов донорской крови проводится немедицинским персоналом больницы, что является нарушением пункта 1 приложения 1 приказа Министерства здравоохранения РФ от 25 ноября 2002г. № 363 «Об утверждении инструкции по применению компонентов крови».</a:t>
            </a:r>
          </a:p>
          <a:p>
            <a:r>
              <a:rPr lang="ru-RU" sz="2400" b="1" u="sng" dirty="0" smtClean="0">
                <a:solidFill>
                  <a:srgbClr val="FF0000"/>
                </a:solidFill>
              </a:rPr>
              <a:t>«КАК ДЕЛАТЬ НУЖНО (МОЖНО)»</a:t>
            </a:r>
            <a:r>
              <a:rPr lang="ru-RU" sz="2200" dirty="0" smtClean="0"/>
              <a:t>:</a:t>
            </a:r>
            <a:r>
              <a:rPr lang="ru-RU" dirty="0" smtClean="0"/>
              <a:t> транспортировка компонентов крови осуществляется только медицинским персоналом.</a:t>
            </a:r>
            <a:endParaRPr lang="ru-RU" dirty="0"/>
          </a:p>
        </p:txBody>
      </p:sp>
      <p:pic>
        <p:nvPicPr>
          <p:cNvPr id="3" name="Рисунок 2" descr="http://hemafund.com/uploads/gallery_photo/photo/0000/29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4005064"/>
            <a:ext cx="3672408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836712"/>
            <a:ext cx="8229600" cy="5170579"/>
          </a:xfrm>
        </p:spPr>
        <p:txBody>
          <a:bodyPr>
            <a:noAutofit/>
          </a:bodyPr>
          <a:lstStyle/>
          <a:p>
            <a:r>
              <a:rPr lang="ru-RU" sz="1400" dirty="0" smtClean="0"/>
              <a:t>Федеральным законом от 03.08.2018 г. № 342-ФЗ «О внесении изменений в Градостроительный кодекс Российской Федерации и отдельные законодательные акты Российской Федерации» в федеральное законодательство внесены изменения, касающиеся установления санитарно-защитных зон и зон наблюдения, в том числе, радиационных объектов.</a:t>
            </a:r>
          </a:p>
          <a:p>
            <a:r>
              <a:rPr lang="ru-RU" sz="1400" dirty="0" smtClean="0"/>
              <a:t>Новая редакция </a:t>
            </a:r>
            <a:r>
              <a:rPr lang="ru-RU" sz="1400" b="1" dirty="0" smtClean="0"/>
              <a:t>ст. 12 ФЗ № 52</a:t>
            </a:r>
            <a:r>
              <a:rPr lang="ru-RU" sz="1400" dirty="0" smtClean="0"/>
              <a:t> от 30.03.1999 г. «О санитарно-эпидемиологическом благополучии населения». </a:t>
            </a:r>
          </a:p>
          <a:p>
            <a:r>
              <a:rPr lang="ru-RU" sz="1400" dirty="0" smtClean="0"/>
              <a:t>Новая редакция </a:t>
            </a:r>
            <a:r>
              <a:rPr lang="ru-RU" sz="1400" b="1" dirty="0" smtClean="0"/>
              <a:t>ст. 31  ФЗ № 170</a:t>
            </a:r>
            <a:r>
              <a:rPr lang="ru-RU" sz="1400" dirty="0" smtClean="0"/>
              <a:t> от 21.11.1995 г. «Об использовании атомной энергии».</a:t>
            </a:r>
          </a:p>
          <a:p>
            <a:r>
              <a:rPr lang="ru-RU" sz="1400" dirty="0" smtClean="0"/>
              <a:t>Изменения в </a:t>
            </a:r>
            <a:r>
              <a:rPr lang="ru-RU" sz="1400" b="1" dirty="0" smtClean="0"/>
              <a:t>ст. 18 ФЗ № 52</a:t>
            </a:r>
            <a:r>
              <a:rPr lang="ru-RU" sz="1400" dirty="0" smtClean="0"/>
              <a:t> от 30.03.1999 г. «О санитарно-эпидемиологическом благополучии населения», касающиеся санитарной охраны водных объектов. </a:t>
            </a:r>
          </a:p>
          <a:p>
            <a:r>
              <a:rPr lang="ru-RU" sz="1400" dirty="0" smtClean="0"/>
              <a:t>В </a:t>
            </a:r>
            <a:r>
              <a:rPr lang="ru-RU" sz="1400" b="1" dirty="0" smtClean="0"/>
              <a:t>Земельный кодекс </a:t>
            </a:r>
            <a:r>
              <a:rPr lang="ru-RU" sz="1400" dirty="0" smtClean="0"/>
              <a:t>введена </a:t>
            </a:r>
            <a:r>
              <a:rPr lang="ru-RU" sz="1400" b="1" dirty="0" smtClean="0"/>
              <a:t>глава 19</a:t>
            </a:r>
            <a:r>
              <a:rPr lang="ru-RU" sz="1400" dirty="0" smtClean="0"/>
              <a:t> «Зоны с особыми условиями использования территорий»</a:t>
            </a:r>
          </a:p>
          <a:p>
            <a:r>
              <a:rPr lang="ru-RU" sz="1400" b="1" dirty="0" smtClean="0"/>
              <a:t>Ст. 105</a:t>
            </a:r>
            <a:r>
              <a:rPr lang="ru-RU" sz="1400" dirty="0" smtClean="0"/>
              <a:t> Земельного кодекса  </a:t>
            </a:r>
          </a:p>
          <a:p>
            <a:r>
              <a:rPr lang="ru-RU" sz="1400" dirty="0" smtClean="0"/>
              <a:t>  Виды зон с особыми условиями использования территорий:</a:t>
            </a:r>
          </a:p>
          <a:p>
            <a:r>
              <a:rPr lang="ru-RU" sz="1400" dirty="0" smtClean="0"/>
              <a:t>1) зоны охраны объектов культурного наследия;</a:t>
            </a:r>
          </a:p>
          <a:p>
            <a:r>
              <a:rPr lang="ru-RU" sz="1400" dirty="0" smtClean="0"/>
              <a:t>2) </a:t>
            </a:r>
            <a:r>
              <a:rPr lang="ru-RU" sz="1400" dirty="0" smtClean="0">
                <a:hlinkClick r:id="rId2"/>
              </a:rPr>
              <a:t>защитная зона</a:t>
            </a:r>
            <a:r>
              <a:rPr lang="ru-RU" sz="1400" dirty="0" smtClean="0"/>
              <a:t> объекта культурного наследия;</a:t>
            </a:r>
          </a:p>
          <a:p>
            <a:r>
              <a:rPr lang="ru-RU" sz="1400" dirty="0" smtClean="0"/>
              <a:t>3) </a:t>
            </a:r>
            <a:r>
              <a:rPr lang="ru-RU" sz="1400" dirty="0" smtClean="0">
                <a:hlinkClick r:id="rId3"/>
              </a:rPr>
              <a:t>охранная зона</a:t>
            </a:r>
            <a:r>
              <a:rPr lang="ru-RU" sz="1400" dirty="0" smtClean="0"/>
              <a:t> объектов электроэнергетики (объектов </a:t>
            </a:r>
            <a:r>
              <a:rPr lang="ru-RU" sz="1400" dirty="0" err="1" smtClean="0"/>
              <a:t>электросетевого</a:t>
            </a:r>
            <a:r>
              <a:rPr lang="ru-RU" sz="1400" dirty="0" smtClean="0"/>
              <a:t> хозяйства и объектов по производству электрической энергии);</a:t>
            </a:r>
          </a:p>
          <a:p>
            <a:r>
              <a:rPr lang="ru-RU" sz="1400" dirty="0" smtClean="0"/>
              <a:t>4) охранная зона железных дорог;</a:t>
            </a:r>
          </a:p>
          <a:p>
            <a:r>
              <a:rPr lang="ru-RU" sz="1400" dirty="0" smtClean="0"/>
              <a:t>5) придорожные полосы автомобильных дорог;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1800" dirty="0" smtClean="0">
                <a:solidFill>
                  <a:srgbClr val="C00000"/>
                </a:solidFill>
              </a:rPr>
              <a:t/>
            </a:r>
            <a:br>
              <a:rPr lang="ru-RU" sz="1800" dirty="0" smtClean="0">
                <a:solidFill>
                  <a:srgbClr val="C00000"/>
                </a:solidFill>
              </a:rPr>
            </a:br>
            <a:r>
              <a:rPr lang="ru-RU" sz="1800" dirty="0" smtClean="0">
                <a:solidFill>
                  <a:srgbClr val="C00000"/>
                </a:solidFill>
              </a:rPr>
              <a:t>2. Комментарии о содержании новых нормативных правовых актов, устанавливающих обязательные требования, внесенных изменениях в действующие акты, сроках и порядке вступления их в действие.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Пример нарушения: </a:t>
            </a:r>
            <a:r>
              <a:rPr lang="ru-RU" sz="2000" dirty="0" smtClean="0"/>
              <a:t>В кабинете трансфузиологии отсутствует запас компонентов донорской крови, что является нарушением приказа Министерства здравоохранения РФ от 19 июля 2013 г. N 478н «Об утверждении норматива запаса донорской крови и (или) ее компонентов, а также порядка его формирования и расходования».</a:t>
            </a:r>
          </a:p>
          <a:p>
            <a:r>
              <a:rPr lang="ru-RU" sz="2000" b="1" u="sng" dirty="0" smtClean="0">
                <a:solidFill>
                  <a:srgbClr val="FF0000"/>
                </a:solidFill>
              </a:rPr>
              <a:t>«КАК ДЕЛАТЬ НУЖНО (МОЖНО)»</a:t>
            </a:r>
            <a:r>
              <a:rPr lang="ru-RU" sz="2000" dirty="0" smtClean="0"/>
              <a:t>: запас донорской крови и ее компонентов формируется медицинскими организациями, осуществляющими оказание медицинской помощи.</a:t>
            </a:r>
            <a:endParaRPr lang="ru-RU" sz="2000" dirty="0"/>
          </a:p>
        </p:txBody>
      </p:sp>
      <p:pic>
        <p:nvPicPr>
          <p:cNvPr id="3" name="Рисунок 2" descr="http://expert.ru/data/public/287126/287142/16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3573016"/>
            <a:ext cx="4896544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</a:rPr>
              <a:t>Контакты</a:t>
            </a:r>
            <a:endParaRPr lang="en-US" sz="48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3500" b="1" dirty="0" smtClean="0">
                <a:solidFill>
                  <a:schemeClr val="accent3">
                    <a:lumMod val="75000"/>
                  </a:schemeClr>
                </a:solidFill>
              </a:rPr>
              <a:t>Межрегионального управления </a:t>
            </a:r>
          </a:p>
          <a:p>
            <a:pPr algn="ctr">
              <a:buNone/>
            </a:pPr>
            <a:r>
              <a:rPr lang="ru-RU" sz="3500" b="1" dirty="0" smtClean="0">
                <a:solidFill>
                  <a:schemeClr val="accent3">
                    <a:lumMod val="75000"/>
                  </a:schemeClr>
                </a:solidFill>
              </a:rPr>
              <a:t>№ 50 ФМБА </a:t>
            </a:r>
            <a:r>
              <a:rPr lang="ru-RU" sz="3500" b="1" dirty="0" smtClean="0">
                <a:solidFill>
                  <a:schemeClr val="accent3">
                    <a:lumMod val="75000"/>
                  </a:schemeClr>
                </a:solidFill>
              </a:rPr>
              <a:t>России:</a:t>
            </a:r>
            <a:endParaRPr lang="en-US" sz="35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buNone/>
            </a:pPr>
            <a:endParaRPr lang="ru-RU" sz="35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3500" b="1" dirty="0" smtClean="0">
                <a:solidFill>
                  <a:srgbClr val="002060"/>
                </a:solidFill>
              </a:rPr>
              <a:t>адрес: </a:t>
            </a:r>
            <a:r>
              <a:rPr lang="ru-RU" sz="3000" b="1" u="sng" dirty="0" smtClean="0">
                <a:solidFill>
                  <a:schemeClr val="accent1"/>
                </a:solidFill>
              </a:rPr>
              <a:t>г</a:t>
            </a:r>
            <a:r>
              <a:rPr lang="en-US" sz="3000" b="1" u="sng" dirty="0" smtClean="0">
                <a:solidFill>
                  <a:schemeClr val="accent1"/>
                </a:solidFill>
              </a:rPr>
              <a:t>.</a:t>
            </a:r>
            <a:r>
              <a:rPr lang="ru-RU" sz="3000" b="1" u="sng" dirty="0" smtClean="0">
                <a:solidFill>
                  <a:schemeClr val="accent1"/>
                </a:solidFill>
              </a:rPr>
              <a:t>Саров, улица Силкина, д</a:t>
            </a:r>
            <a:r>
              <a:rPr lang="en-US" sz="3000" b="1" u="sng" dirty="0" smtClean="0">
                <a:solidFill>
                  <a:schemeClr val="accent1"/>
                </a:solidFill>
              </a:rPr>
              <a:t>.</a:t>
            </a:r>
            <a:r>
              <a:rPr lang="ru-RU" sz="3000" b="1" u="sng" dirty="0" smtClean="0">
                <a:solidFill>
                  <a:schemeClr val="accent1"/>
                </a:solidFill>
              </a:rPr>
              <a:t>39</a:t>
            </a:r>
          </a:p>
          <a:p>
            <a:r>
              <a:rPr lang="ru-RU" sz="3500" b="1" dirty="0" smtClean="0">
                <a:solidFill>
                  <a:srgbClr val="002060"/>
                </a:solidFill>
              </a:rPr>
              <a:t>т</a:t>
            </a:r>
            <a:r>
              <a:rPr lang="ru-RU" sz="3500" b="1" dirty="0" smtClean="0">
                <a:solidFill>
                  <a:srgbClr val="002060"/>
                </a:solidFill>
              </a:rPr>
              <a:t>елефон-факс: </a:t>
            </a:r>
            <a:r>
              <a:rPr lang="ru-RU" sz="3500" b="1" u="sng" dirty="0" smtClean="0">
                <a:solidFill>
                  <a:schemeClr val="accent1"/>
                </a:solidFill>
              </a:rPr>
              <a:t>8 (83130) 7-93-28</a:t>
            </a:r>
          </a:p>
          <a:p>
            <a:r>
              <a:rPr lang="ru-RU" sz="3500" b="1" dirty="0" smtClean="0">
                <a:solidFill>
                  <a:srgbClr val="002060"/>
                </a:solidFill>
              </a:rPr>
              <a:t>e-mail:</a:t>
            </a:r>
            <a:r>
              <a:rPr lang="ru-RU" sz="3500" b="1" u="sng" dirty="0" smtClean="0">
                <a:solidFill>
                  <a:schemeClr val="accent1"/>
                </a:solidFill>
              </a:rPr>
              <a:t>ru50@ fmbamail.ru</a:t>
            </a:r>
          </a:p>
          <a:p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</a:rPr>
              <a:t>с</a:t>
            </a:r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</a:rPr>
              <a:t>айт </a:t>
            </a:r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</a:rPr>
              <a:t>:</a:t>
            </a:r>
            <a:r>
              <a:rPr lang="en-US" sz="3000" b="1" u="sng" dirty="0" smtClean="0">
                <a:solidFill>
                  <a:schemeClr val="accent1"/>
                </a:solidFill>
              </a:rPr>
              <a:t>www.mru50.fmbaros.ru</a:t>
            </a:r>
          </a:p>
          <a:p>
            <a:endParaRPr lang="ru-RU" sz="30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</a:rPr>
              <a:t>СПАСИБО ЗА ВНИМАНИЕ!</a:t>
            </a:r>
          </a:p>
          <a:p>
            <a:pPr algn="ctr">
              <a:buNone/>
            </a:pP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>
            <a:noAutofit/>
          </a:bodyPr>
          <a:lstStyle/>
          <a:p>
            <a:r>
              <a:rPr lang="ru-RU" sz="1400" dirty="0" smtClean="0"/>
              <a:t>6) охранная зона трубопроводов (газопроводов, нефтепроводов и нефтепродуктопроводов, </a:t>
            </a:r>
            <a:r>
              <a:rPr lang="ru-RU" sz="1400" dirty="0" err="1" smtClean="0"/>
              <a:t>аммиакопроводов</a:t>
            </a:r>
            <a:r>
              <a:rPr lang="ru-RU" sz="1400" dirty="0" smtClean="0"/>
              <a:t>);</a:t>
            </a:r>
          </a:p>
          <a:p>
            <a:r>
              <a:rPr lang="ru-RU" sz="1400" dirty="0" smtClean="0"/>
              <a:t>7) </a:t>
            </a:r>
            <a:r>
              <a:rPr lang="ru-RU" sz="1400" dirty="0" smtClean="0">
                <a:hlinkClick r:id="rId2"/>
              </a:rPr>
              <a:t>охранная зона</a:t>
            </a:r>
            <a:r>
              <a:rPr lang="ru-RU" sz="1400" dirty="0" smtClean="0"/>
              <a:t> линий и сооружений связи;</a:t>
            </a:r>
          </a:p>
          <a:p>
            <a:r>
              <a:rPr lang="ru-RU" sz="1400" b="1" dirty="0" smtClean="0"/>
              <a:t>8) </a:t>
            </a:r>
            <a:r>
              <a:rPr lang="ru-RU" sz="1400" b="1" dirty="0" err="1" smtClean="0"/>
              <a:t>приаэродромная</a:t>
            </a:r>
            <a:r>
              <a:rPr lang="ru-RU" sz="1400" b="1" dirty="0" smtClean="0"/>
              <a:t> территория;</a:t>
            </a:r>
            <a:endParaRPr lang="ru-RU" sz="1400" dirty="0" smtClean="0"/>
          </a:p>
          <a:p>
            <a:r>
              <a:rPr lang="ru-RU" sz="1400" dirty="0" smtClean="0"/>
              <a:t>9) зона охраняемого объекта;</a:t>
            </a:r>
          </a:p>
          <a:p>
            <a:r>
              <a:rPr lang="ru-RU" sz="1400" dirty="0" smtClean="0"/>
              <a:t>10) зона охраняемого военного объекта, охранная зона военного объекта, запретные и специальные зоны, </a:t>
            </a:r>
            <a:r>
              <a:rPr lang="ru-RU" sz="1400" dirty="0" smtClean="0">
                <a:hlinkClick r:id="rId3"/>
              </a:rPr>
              <a:t>устанавливаемые</a:t>
            </a:r>
            <a:r>
              <a:rPr lang="ru-RU" sz="1400" dirty="0" smtClean="0"/>
              <a:t> в связи с размещением указанных объектов;</a:t>
            </a:r>
          </a:p>
          <a:p>
            <a:r>
              <a:rPr lang="ru-RU" sz="1400" dirty="0" smtClean="0"/>
              <a:t>11) </a:t>
            </a:r>
            <a:r>
              <a:rPr lang="ru-RU" sz="1400" dirty="0" smtClean="0">
                <a:hlinkClick r:id="rId4"/>
              </a:rPr>
              <a:t>охранная зона</a:t>
            </a:r>
            <a:r>
              <a:rPr lang="ru-RU" sz="1400" dirty="0" smtClean="0"/>
              <a:t> особо охраняемой природной территории (государственного природного заповедника, национального парка, природного парка, памятника природы);</a:t>
            </a:r>
          </a:p>
          <a:p>
            <a:r>
              <a:rPr lang="ru-RU" sz="1400" dirty="0" smtClean="0"/>
              <a:t>12) </a:t>
            </a:r>
            <a:r>
              <a:rPr lang="ru-RU" sz="1400" dirty="0" smtClean="0">
                <a:hlinkClick r:id="rId5"/>
              </a:rPr>
              <a:t>охранная зона</a:t>
            </a:r>
            <a:r>
              <a:rPr lang="ru-RU" sz="1400" dirty="0" smtClean="0"/>
              <a:t> стационарных пунктов наблюдений за состоянием окружающей среды, ее загрязнением;</a:t>
            </a:r>
          </a:p>
          <a:p>
            <a:r>
              <a:rPr lang="ru-RU" sz="1400" b="1" dirty="0" smtClean="0"/>
              <a:t>13) </a:t>
            </a:r>
            <a:r>
              <a:rPr lang="ru-RU" sz="1400" b="1" dirty="0" err="1" smtClean="0"/>
              <a:t>водоохранная</a:t>
            </a:r>
            <a:r>
              <a:rPr lang="ru-RU" sz="1400" b="1" dirty="0" smtClean="0"/>
              <a:t> (рыбоохранная) зона;</a:t>
            </a:r>
            <a:endParaRPr lang="ru-RU" sz="1400" dirty="0" smtClean="0"/>
          </a:p>
          <a:p>
            <a:r>
              <a:rPr lang="ru-RU" sz="1400" dirty="0" smtClean="0"/>
              <a:t>14) </a:t>
            </a:r>
            <a:r>
              <a:rPr lang="ru-RU" sz="1400" dirty="0" smtClean="0">
                <a:hlinkClick r:id="rId6"/>
              </a:rPr>
              <a:t>прибрежная защитная полоса</a:t>
            </a:r>
            <a:r>
              <a:rPr lang="ru-RU" sz="1400" dirty="0" smtClean="0"/>
              <a:t>;</a:t>
            </a:r>
          </a:p>
          <a:p>
            <a:r>
              <a:rPr lang="ru-RU" sz="1400" dirty="0" smtClean="0"/>
              <a:t>15) округ санитарной (горно-санитарной) охраны лечебно-оздоровительных местностей, курортов и природных лечебных ресурсов;</a:t>
            </a:r>
          </a:p>
          <a:p>
            <a:r>
              <a:rPr lang="ru-RU" sz="1400" b="1" dirty="0" smtClean="0"/>
              <a:t>16) зоны санитарной охраны источников питьевого и хозяйственно-бытового водоснабжения,</a:t>
            </a:r>
            <a:r>
              <a:rPr lang="ru-RU" sz="1400" dirty="0" smtClean="0"/>
              <a:t> а также устанавливаемые в случаях, предусмотренных </a:t>
            </a:r>
            <a:r>
              <a:rPr lang="ru-RU" sz="1400" dirty="0" smtClean="0">
                <a:hlinkClick r:id="rId7"/>
              </a:rPr>
              <a:t>Водным кодексом</a:t>
            </a:r>
            <a:r>
              <a:rPr lang="ru-RU" sz="1400" dirty="0" smtClean="0"/>
              <a:t> Российской Федерации, в отношении подземных водных объектов зоны специальной охраны;</a:t>
            </a:r>
          </a:p>
          <a:p>
            <a:r>
              <a:rPr lang="ru-RU" sz="1400" dirty="0" smtClean="0"/>
              <a:t>17) </a:t>
            </a:r>
            <a:r>
              <a:rPr lang="ru-RU" sz="1400" dirty="0" smtClean="0">
                <a:hlinkClick r:id="rId8"/>
              </a:rPr>
              <a:t>зоны затопления и подтопления</a:t>
            </a:r>
            <a:r>
              <a:rPr lang="ru-RU" sz="1400" dirty="0" smtClean="0"/>
              <a:t>;</a:t>
            </a:r>
          </a:p>
          <a:p>
            <a:r>
              <a:rPr lang="ru-RU" sz="1400" b="1" dirty="0" smtClean="0"/>
              <a:t>18) санитарно-защитная зона;</a:t>
            </a:r>
            <a:endParaRPr lang="ru-RU" sz="1400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>
            <a:normAutofit fontScale="55000" lnSpcReduction="20000"/>
          </a:bodyPr>
          <a:lstStyle/>
          <a:p>
            <a:endParaRPr lang="ru-RU" sz="2800" dirty="0" smtClean="0"/>
          </a:p>
          <a:p>
            <a:pPr marL="0" lvl="0" indent="457200" algn="just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b="1" dirty="0" smtClean="0">
                <a:ea typeface="Calibri" pitchFamily="34" charset="0"/>
                <a:cs typeface="Times New Roman" pitchFamily="18" charset="0"/>
              </a:rPr>
              <a:t>1</a:t>
            </a:r>
            <a:r>
              <a:rPr lang="ru-RU" sz="2800" b="1" dirty="0" smtClean="0" bmk="">
                <a:ea typeface="Calibri" pitchFamily="34" charset="0"/>
                <a:cs typeface="Times New Roman" pitchFamily="18" charset="0"/>
              </a:rPr>
              <a:t>9) зона ограничений передающего радиотехнического объекта, являющегося объектом капитального строительства;</a:t>
            </a:r>
            <a:endParaRPr lang="ru-RU" sz="800" dirty="0" smtClean="0" bmk="">
              <a:cs typeface="Arial" pitchFamily="34" charset="0"/>
            </a:endParaRPr>
          </a:p>
          <a:p>
            <a:pPr marL="0" lvl="0" indent="449263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dirty="0" smtClean="0" bmk="">
                <a:ea typeface="Calibri" pitchFamily="34" charset="0"/>
                <a:cs typeface="Times New Roman" pitchFamily="18" charset="0"/>
              </a:rPr>
              <a:t>20) </a:t>
            </a:r>
            <a:r>
              <a:rPr lang="ru-RU" sz="2800" dirty="0" smtClean="0" bmk="">
                <a:ea typeface="Calibri" pitchFamily="34" charset="0"/>
                <a:cs typeface="Times New Roman" pitchFamily="18" charset="0"/>
                <a:hlinkClick r:id="rId2"/>
              </a:rPr>
              <a:t>охранная зона</a:t>
            </a:r>
            <a:r>
              <a:rPr lang="ru-RU" sz="2800" dirty="0" smtClean="0" bmk="">
                <a:ea typeface="Calibri" pitchFamily="34" charset="0"/>
                <a:cs typeface="Times New Roman" pitchFamily="18" charset="0"/>
              </a:rPr>
              <a:t> пунктов государственной геодезической сети, государственной нивелирной сети и государственной гравиметрической сети;</a:t>
            </a:r>
            <a:endParaRPr lang="ru-RU" sz="800" dirty="0" smtClean="0" bmk="">
              <a:cs typeface="Arial" pitchFamily="34" charset="0"/>
            </a:endParaRPr>
          </a:p>
          <a:p>
            <a:pPr marL="0" lvl="0" indent="449263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b="1" dirty="0" smtClean="0" bmk="">
                <a:ea typeface="Calibri" pitchFamily="34" charset="0"/>
                <a:cs typeface="Times New Roman" pitchFamily="18" charset="0"/>
              </a:rPr>
              <a:t>21) </a:t>
            </a:r>
            <a:r>
              <a:rPr lang="ru-RU" sz="2800" b="1" dirty="0" smtClean="0" bmk="">
                <a:ea typeface="Calibri" pitchFamily="34" charset="0"/>
                <a:cs typeface="Times New Roman" pitchFamily="18" charset="0"/>
                <a:hlinkClick r:id="rId3"/>
              </a:rPr>
              <a:t>зона наблюдения</a:t>
            </a:r>
            <a:r>
              <a:rPr lang="ru-RU" sz="2800" b="1" dirty="0" smtClean="0" bmk="">
                <a:ea typeface="Calibri" pitchFamily="34" charset="0"/>
                <a:cs typeface="Times New Roman" pitchFamily="18" charset="0"/>
              </a:rPr>
              <a:t>;</a:t>
            </a:r>
            <a:endParaRPr lang="ru-RU" sz="800" dirty="0" smtClean="0" bmk="">
              <a:cs typeface="Arial" pitchFamily="34" charset="0"/>
            </a:endParaRPr>
          </a:p>
          <a:p>
            <a:pPr marL="0" lvl="0" indent="449263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dirty="0" smtClean="0" bmk="">
                <a:ea typeface="Calibri" pitchFamily="34" charset="0"/>
                <a:cs typeface="Times New Roman" pitchFamily="18" charset="0"/>
              </a:rPr>
              <a:t>22) зона безопасности с особым правовым режимом;</a:t>
            </a:r>
            <a:endParaRPr lang="ru-RU" sz="800" dirty="0" smtClean="0" bmk="">
              <a:cs typeface="Arial" pitchFamily="34" charset="0"/>
            </a:endParaRPr>
          </a:p>
          <a:p>
            <a:pPr marL="0" lvl="0" indent="449263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dirty="0" smtClean="0" bmk="">
                <a:ea typeface="Calibri" pitchFamily="34" charset="0"/>
                <a:cs typeface="Times New Roman" pitchFamily="18" charset="0"/>
              </a:rPr>
              <a:t>23) </a:t>
            </a:r>
            <a:r>
              <a:rPr lang="ru-RU" sz="2800" dirty="0" smtClean="0" bmk="">
                <a:ea typeface="Calibri" pitchFamily="34" charset="0"/>
                <a:cs typeface="Times New Roman" pitchFamily="18" charset="0"/>
                <a:hlinkClick r:id="rId4"/>
              </a:rPr>
              <a:t>рыбоохранная зона озера Байкал</a:t>
            </a:r>
            <a:r>
              <a:rPr lang="ru-RU" sz="2800" dirty="0" smtClean="0" bmk="">
                <a:ea typeface="Calibri" pitchFamily="34" charset="0"/>
                <a:cs typeface="Times New Roman" pitchFamily="18" charset="0"/>
              </a:rPr>
              <a:t>;</a:t>
            </a:r>
            <a:endParaRPr lang="ru-RU" sz="800" dirty="0" smtClean="0" bmk="">
              <a:cs typeface="Arial" pitchFamily="34" charset="0"/>
            </a:endParaRPr>
          </a:p>
          <a:p>
            <a:pPr marL="0" lvl="0" indent="449263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dirty="0" smtClean="0" bmk="">
                <a:ea typeface="Calibri" pitchFamily="34" charset="0"/>
                <a:cs typeface="Times New Roman" pitchFamily="18" charset="0"/>
              </a:rPr>
              <a:t>24) </a:t>
            </a:r>
            <a:r>
              <a:rPr lang="ru-RU" sz="2800" dirty="0" err="1" smtClean="0" bmk="">
                <a:ea typeface="Calibri" pitchFamily="34" charset="0"/>
                <a:cs typeface="Times New Roman" pitchFamily="18" charset="0"/>
              </a:rPr>
              <a:t>рыбохозяйственная</a:t>
            </a:r>
            <a:r>
              <a:rPr lang="ru-RU" sz="2800" dirty="0" smtClean="0" bmk="">
                <a:ea typeface="Calibri" pitchFamily="34" charset="0"/>
                <a:cs typeface="Times New Roman" pitchFamily="18" charset="0"/>
              </a:rPr>
              <a:t> заповедная зона;</a:t>
            </a:r>
            <a:endParaRPr lang="ru-RU" sz="800" dirty="0" smtClean="0" bmk="">
              <a:cs typeface="Arial" pitchFamily="34" charset="0"/>
            </a:endParaRPr>
          </a:p>
          <a:p>
            <a:pPr marL="0" lvl="0" indent="449263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b="1" dirty="0" smtClean="0" bmk="">
                <a:ea typeface="Calibri" pitchFamily="34" charset="0"/>
                <a:cs typeface="Times New Roman" pitchFamily="18" charset="0"/>
              </a:rPr>
              <a:t>25) зона минимальных расстояний до магистральных или промышленных трубопроводов</a:t>
            </a:r>
            <a:r>
              <a:rPr lang="ru-RU" sz="2800" dirty="0" smtClean="0" bmk="">
                <a:ea typeface="Calibri" pitchFamily="34" charset="0"/>
                <a:cs typeface="Times New Roman" pitchFamily="18" charset="0"/>
              </a:rPr>
              <a:t> (газопроводов, нефтепроводов и нефтепродуктопроводов, </a:t>
            </a:r>
            <a:r>
              <a:rPr lang="ru-RU" sz="2800" dirty="0" err="1" smtClean="0" bmk="">
                <a:ea typeface="Calibri" pitchFamily="34" charset="0"/>
                <a:cs typeface="Times New Roman" pitchFamily="18" charset="0"/>
              </a:rPr>
              <a:t>аммиакопроводов</a:t>
            </a:r>
            <a:r>
              <a:rPr lang="ru-RU" sz="2800" dirty="0" smtClean="0" bmk="">
                <a:ea typeface="Calibri" pitchFamily="34" charset="0"/>
                <a:cs typeface="Times New Roman" pitchFamily="18" charset="0"/>
              </a:rPr>
              <a:t>);</a:t>
            </a:r>
            <a:endParaRPr lang="ru-RU" sz="800" dirty="0" smtClean="0" bmk="">
              <a:cs typeface="Arial" pitchFamily="34" charset="0"/>
            </a:endParaRPr>
          </a:p>
          <a:p>
            <a:pPr marL="0" lvl="0" indent="449263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dirty="0" smtClean="0" bmk="">
                <a:ea typeface="Calibri" pitchFamily="34" charset="0"/>
                <a:cs typeface="Times New Roman" pitchFamily="18" charset="0"/>
              </a:rPr>
              <a:t>26) </a:t>
            </a:r>
            <a:r>
              <a:rPr lang="ru-RU" sz="2800" dirty="0" smtClean="0" bmk="">
                <a:ea typeface="Calibri" pitchFamily="34" charset="0"/>
                <a:cs typeface="Times New Roman" pitchFamily="18" charset="0"/>
                <a:hlinkClick r:id="rId5"/>
              </a:rPr>
              <a:t>охранная зона гидроэнергетического объекта</a:t>
            </a:r>
            <a:r>
              <a:rPr lang="ru-RU" sz="2800" dirty="0" smtClean="0" bmk="">
                <a:ea typeface="Calibri" pitchFamily="34" charset="0"/>
                <a:cs typeface="Times New Roman" pitchFamily="18" charset="0"/>
              </a:rPr>
              <a:t>;</a:t>
            </a:r>
            <a:endParaRPr lang="ru-RU" sz="800" dirty="0" smtClean="0" bmk="">
              <a:cs typeface="Arial" pitchFamily="34" charset="0"/>
            </a:endParaRPr>
          </a:p>
          <a:p>
            <a:pPr marL="0" lvl="0" indent="449263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dirty="0" smtClean="0" bmk="">
                <a:ea typeface="Calibri" pitchFamily="34" charset="0"/>
                <a:cs typeface="Times New Roman" pitchFamily="18" charset="0"/>
              </a:rPr>
              <a:t>27) охранная зона объектов инфраструктуры метрополитена;</a:t>
            </a:r>
            <a:endParaRPr lang="ru-RU" sz="800" dirty="0" smtClean="0" bmk="">
              <a:cs typeface="Arial" pitchFamily="34" charset="0"/>
            </a:endParaRPr>
          </a:p>
          <a:p>
            <a:pPr marL="0" lvl="0" indent="449263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dirty="0" smtClean="0" bmk="">
                <a:ea typeface="Calibri" pitchFamily="34" charset="0"/>
                <a:cs typeface="Times New Roman" pitchFamily="18" charset="0"/>
              </a:rPr>
              <a:t>28) охранная зона тепловых сетей.</a:t>
            </a:r>
            <a:endParaRPr lang="ru-RU" sz="800" dirty="0" smtClean="0">
              <a:cs typeface="Arial" pitchFamily="34" charset="0"/>
            </a:endParaRPr>
          </a:p>
          <a:p>
            <a:pPr marL="0" lvl="0" indent="449263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dirty="0" smtClean="0">
                <a:ea typeface="Calibri" pitchFamily="34" charset="0"/>
                <a:cs typeface="Times New Roman" pitchFamily="18" charset="0"/>
              </a:rPr>
              <a:t>В </a:t>
            </a:r>
            <a:r>
              <a:rPr lang="ru-RU" sz="2800" b="1" dirty="0" smtClean="0">
                <a:ea typeface="Calibri" pitchFamily="34" charset="0"/>
                <a:cs typeface="Times New Roman" pitchFamily="18" charset="0"/>
              </a:rPr>
              <a:t>ст. 106</a:t>
            </a:r>
            <a:r>
              <a:rPr lang="ru-RU" sz="2800" dirty="0" smtClean="0">
                <a:ea typeface="Calibri" pitchFamily="34" charset="0"/>
                <a:cs typeface="Times New Roman" pitchFamily="18" charset="0"/>
              </a:rPr>
              <a:t> Земельного кодекса определены общие принципы установления, изменения, прекращения существования зон с особыми условиями использования территорий. Правительство Российской Федерации утверждает </a:t>
            </a:r>
            <a:r>
              <a:rPr lang="ru-RU" sz="2800" b="1" dirty="0" smtClean="0">
                <a:ea typeface="Calibri" pitchFamily="34" charset="0"/>
                <a:cs typeface="Times New Roman" pitchFamily="18" charset="0"/>
              </a:rPr>
              <a:t>положение</a:t>
            </a:r>
            <a:r>
              <a:rPr lang="ru-RU" sz="2800" dirty="0" smtClean="0">
                <a:ea typeface="Calibri" pitchFamily="34" charset="0"/>
                <a:cs typeface="Times New Roman" pitchFamily="18" charset="0"/>
              </a:rPr>
              <a:t> в отношении каждого вида зон с особыми условиями использования территорий.</a:t>
            </a:r>
            <a:endParaRPr lang="ru-RU" sz="800" dirty="0" smtClean="0">
              <a:cs typeface="Arial" pitchFamily="34" charset="0"/>
            </a:endParaRPr>
          </a:p>
          <a:p>
            <a:pPr marL="0" lvl="0" indent="449263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dirty="0" smtClean="0">
                <a:ea typeface="Calibri" pitchFamily="34" charset="0"/>
                <a:cs typeface="Times New Roman" pitchFamily="18" charset="0"/>
              </a:rPr>
              <a:t>В </a:t>
            </a:r>
            <a:r>
              <a:rPr lang="ru-RU" sz="2800" b="1" dirty="0" smtClean="0">
                <a:ea typeface="Calibri" pitchFamily="34" charset="0"/>
                <a:cs typeface="Times New Roman" pitchFamily="18" charset="0"/>
              </a:rPr>
              <a:t>ст. 107</a:t>
            </a:r>
            <a:r>
              <a:rPr lang="ru-RU" sz="2800" dirty="0" smtClean="0">
                <a:ea typeface="Calibri" pitchFamily="34" charset="0"/>
                <a:cs typeface="Times New Roman" pitchFamily="18" charset="0"/>
              </a:rPr>
              <a:t> Земельного кодекса на законодательном уровне обозначены последствия установления, изменения, прекращения существования зон с особыми условиями использования территорий.</a:t>
            </a:r>
            <a:endParaRPr lang="ru-RU" sz="800" dirty="0" smtClean="0">
              <a:cs typeface="Arial" pitchFamily="34" charset="0"/>
            </a:endParaRPr>
          </a:p>
          <a:p>
            <a:pPr marL="0" lvl="0" indent="449263" algn="just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2800" b="1" smtClean="0">
                <a:ea typeface="Calibri" pitchFamily="34" charset="0"/>
                <a:cs typeface="Times New Roman" pitchFamily="18" charset="0"/>
              </a:rPr>
              <a:t>Ст</a:t>
            </a:r>
            <a:r>
              <a:rPr lang="ru-RU" sz="2800" b="1" dirty="0" smtClean="0">
                <a:ea typeface="Calibri" pitchFamily="34" charset="0"/>
                <a:cs typeface="Times New Roman" pitchFamily="18" charset="0"/>
              </a:rPr>
              <a:t>. 26 </a:t>
            </a:r>
            <a:r>
              <a:rPr lang="ru-RU" sz="2800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b="1" dirty="0" smtClean="0">
                <a:ea typeface="Calibri" pitchFamily="34" charset="0"/>
                <a:cs typeface="Times New Roman" pitchFamily="18" charset="0"/>
              </a:rPr>
              <a:t>№ 342-ФЗ от 03.08.2018 г.</a:t>
            </a:r>
            <a:r>
              <a:rPr lang="ru-RU" sz="2400" b="1" dirty="0" smtClean="0"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ea typeface="Calibri" pitchFamily="34" charset="0"/>
                <a:cs typeface="Times New Roman" pitchFamily="18" charset="0"/>
              </a:rPr>
              <a:t> касается сроков действия рассмотренных ранее проектов СЗЗ, признании согласованных и установленных ранее размеров и границ СЗЗ и соблюдения требований законодательства при рассмотрении проектов СЗЗ в переходный период.</a:t>
            </a:r>
            <a:endParaRPr lang="ru-RU" sz="4000" dirty="0" smtClean="0">
              <a:cs typeface="Arial" pitchFamily="34" charset="0"/>
            </a:endParaRPr>
          </a:p>
        </p:txBody>
      </p:sp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4248834" y="43934"/>
            <a:ext cx="6463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 fontScale="47500" lnSpcReduction="20000"/>
          </a:bodyPr>
          <a:lstStyle/>
          <a:p>
            <a:r>
              <a:rPr lang="ru-RU" sz="3700" b="1" dirty="0" smtClean="0"/>
              <a:t>3. </a:t>
            </a:r>
            <a:r>
              <a:rPr lang="ru-RU" sz="3800" b="1" dirty="0" smtClean="0"/>
              <a:t>Постановлением </a:t>
            </a:r>
            <a:r>
              <a:rPr lang="ru-RU" sz="3800" b="1" i="1" dirty="0" smtClean="0"/>
              <a:t> </a:t>
            </a:r>
            <a:r>
              <a:rPr lang="ru-RU" sz="3800" b="1" dirty="0" smtClean="0"/>
              <a:t>Правительства</a:t>
            </a:r>
            <a:r>
              <a:rPr lang="ru-RU" sz="3800" b="1" i="1" dirty="0" smtClean="0"/>
              <a:t> </a:t>
            </a:r>
            <a:r>
              <a:rPr lang="ru-RU" sz="3800" b="1" dirty="0" smtClean="0"/>
              <a:t>РФ</a:t>
            </a:r>
            <a:r>
              <a:rPr lang="ru-RU" sz="3800" b="1" i="1" dirty="0" smtClean="0"/>
              <a:t> от </a:t>
            </a:r>
            <a:r>
              <a:rPr lang="ru-RU" sz="3800" b="1" dirty="0" smtClean="0"/>
              <a:t>31</a:t>
            </a:r>
            <a:r>
              <a:rPr lang="ru-RU" sz="3800" b="1" i="1" dirty="0" smtClean="0"/>
              <a:t> </a:t>
            </a:r>
            <a:r>
              <a:rPr lang="ru-RU" sz="3800" b="1" dirty="0" smtClean="0"/>
              <a:t>августа</a:t>
            </a:r>
            <a:r>
              <a:rPr lang="ru-RU" sz="3800" b="1" i="1" dirty="0" smtClean="0"/>
              <a:t> </a:t>
            </a:r>
            <a:r>
              <a:rPr lang="ru-RU" sz="3800" b="1" dirty="0" smtClean="0"/>
              <a:t>2018</a:t>
            </a:r>
            <a:r>
              <a:rPr lang="ru-RU" sz="3800" b="1" i="1" dirty="0" smtClean="0"/>
              <a:t> г. N </a:t>
            </a:r>
            <a:r>
              <a:rPr lang="ru-RU" sz="3800" b="1" dirty="0" smtClean="0"/>
              <a:t>1039</a:t>
            </a:r>
            <a:r>
              <a:rPr lang="ru-RU" sz="3800" dirty="0" smtClean="0"/>
              <a:t> "Об утверждении Правил обустройства мест (площадок) накопления твердых коммунальных отходов и ведения их реестра",  в соответствии со </a:t>
            </a:r>
            <a:r>
              <a:rPr lang="ru-RU" sz="3800" u="sng" dirty="0" smtClean="0">
                <a:hlinkClick r:id="rId2"/>
              </a:rPr>
              <a:t>статьей 13.4</a:t>
            </a:r>
            <a:r>
              <a:rPr lang="ru-RU" sz="3800" dirty="0" smtClean="0"/>
              <a:t> Федерального закона «Об отходах производства и потребления» утверждены  </a:t>
            </a:r>
            <a:r>
              <a:rPr lang="ru-RU" sz="3800" b="1" u="sng" dirty="0" smtClean="0">
                <a:hlinkClick r:id="rId3"/>
              </a:rPr>
              <a:t>Правила</a:t>
            </a:r>
            <a:r>
              <a:rPr lang="ru-RU" sz="3800" b="1" dirty="0" smtClean="0"/>
              <a:t> обустройства мест (площадок) накопления твердых коммунальных отходов и ведения их реестра.</a:t>
            </a:r>
            <a:endParaRPr lang="ru-RU" sz="3800" dirty="0" smtClean="0"/>
          </a:p>
          <a:p>
            <a:r>
              <a:rPr lang="ru-RU" sz="3700" dirty="0" smtClean="0"/>
              <a:t>Настоящее постановление вступает в силу </a:t>
            </a:r>
            <a:r>
              <a:rPr lang="ru-RU" sz="3700" b="1" u="sng" dirty="0" smtClean="0"/>
              <a:t>с 1 января 2019 г.</a:t>
            </a:r>
            <a:endParaRPr lang="ru-RU" sz="3700" dirty="0" smtClean="0"/>
          </a:p>
          <a:p>
            <a:r>
              <a:rPr lang="ru-RU" sz="3700" dirty="0" smtClean="0"/>
              <a:t>Органам государственной власти субъектов РФ рекомендовано привести в соответствие с настоящим постановлением нормативные правовые акты субъектов Российской Федерации, регулирующие вопросы обустройства мест (площадок) накопления твердых коммунальных отходов, </a:t>
            </a:r>
            <a:r>
              <a:rPr lang="ru-RU" sz="3700" b="1" u="sng" dirty="0" smtClean="0"/>
              <a:t>до 1 января 2020 г.</a:t>
            </a:r>
            <a:endParaRPr lang="ru-RU" sz="3700" dirty="0" smtClean="0"/>
          </a:p>
          <a:p>
            <a:r>
              <a:rPr lang="ru-RU" sz="3700" dirty="0" smtClean="0"/>
              <a:t>Места (площадки) накопления твердых коммунальных отходов должны соответствовать </a:t>
            </a:r>
            <a:r>
              <a:rPr lang="ru-RU" sz="3700" b="1" dirty="0" smtClean="0"/>
              <a:t>требованиям </a:t>
            </a:r>
            <a:r>
              <a:rPr lang="ru-RU" sz="3700" b="1" u="sng" dirty="0" smtClean="0">
                <a:hlinkClick r:id="rId4"/>
              </a:rPr>
              <a:t>законодательства </a:t>
            </a:r>
            <a:r>
              <a:rPr lang="ru-RU" sz="3700" b="1" dirty="0" smtClean="0"/>
              <a:t> Российской Федерации в области санитарно-эпидемиологического благополучия</a:t>
            </a:r>
            <a:r>
              <a:rPr lang="ru-RU" sz="3700" dirty="0" smtClean="0"/>
              <a:t> </a:t>
            </a:r>
            <a:r>
              <a:rPr lang="ru-RU" sz="3700" b="1" dirty="0" smtClean="0"/>
              <a:t>населения</a:t>
            </a:r>
            <a:r>
              <a:rPr lang="ru-RU" sz="3700" dirty="0" smtClean="0"/>
              <a:t> и иного законодательства Российской Федерации, а также </a:t>
            </a:r>
            <a:r>
              <a:rPr lang="ru-RU" sz="3700" b="1" dirty="0" smtClean="0"/>
              <a:t>правилам благоустройства муниципальных образований.</a:t>
            </a:r>
            <a:endParaRPr lang="ru-RU" sz="3700" dirty="0" smtClean="0"/>
          </a:p>
          <a:p>
            <a:r>
              <a:rPr lang="ru-RU" sz="3700" b="1" dirty="0" smtClean="0"/>
              <a:t>Места</a:t>
            </a:r>
            <a:r>
              <a:rPr lang="ru-RU" sz="3700" dirty="0" smtClean="0"/>
              <a:t> (площадки) </a:t>
            </a:r>
            <a:r>
              <a:rPr lang="ru-RU" sz="3700" b="1" dirty="0" smtClean="0"/>
              <a:t>накопления твердых коммунальных отходов создаются органами местного самоуправления</a:t>
            </a:r>
            <a:r>
              <a:rPr lang="ru-RU" sz="3700" dirty="0" smtClean="0"/>
              <a:t> </a:t>
            </a:r>
            <a:r>
              <a:rPr lang="ru-RU" sz="3700" b="1" dirty="0" smtClean="0"/>
              <a:t>(уполномоченный орган)</a:t>
            </a:r>
            <a:r>
              <a:rPr lang="ru-RU" sz="3700" dirty="0" smtClean="0"/>
              <a:t>, за исключением установленных законодательством Российской Федерации случаев, когда такая обязанность лежит на других лицах.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746643"/>
          </a:xfrm>
        </p:spPr>
        <p:txBody>
          <a:bodyPr>
            <a:normAutofit fontScale="32500" lnSpcReduction="20000"/>
          </a:bodyPr>
          <a:lstStyle/>
          <a:p>
            <a:r>
              <a:rPr lang="ru-RU" sz="3700" dirty="0" smtClean="0"/>
              <a:t>4. </a:t>
            </a:r>
            <a:r>
              <a:rPr lang="ru-RU" sz="3700" b="1" dirty="0" smtClean="0">
                <a:hlinkClick r:id="rId2"/>
              </a:rPr>
              <a:t>Постановление</a:t>
            </a:r>
            <a:r>
              <a:rPr lang="ru-RU" sz="3700" b="1" u="sng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м</a:t>
            </a:r>
            <a:r>
              <a:rPr lang="ru-RU" sz="3700" b="1" dirty="0" smtClean="0"/>
              <a:t> Правительства РФ от 15 сентября 2018 г. N 1094 внесены изменения в Постановление Правительства РФ от 12 ноября 2016 г. N 1156 "Об обращении с твердыми коммунальными отходами и внесении изменения в постановление Правительства Российской Федерации от 25 августа 2008 г. N 641"</a:t>
            </a:r>
            <a:endParaRPr lang="ru-RU" sz="3700" dirty="0" smtClean="0"/>
          </a:p>
          <a:p>
            <a:r>
              <a:rPr lang="ru-RU" sz="3700" dirty="0" smtClean="0"/>
              <a:t>Изменения вступили в силу со 2 октября 2018 г.</a:t>
            </a:r>
          </a:p>
          <a:p>
            <a:r>
              <a:rPr lang="ru-RU" sz="3700" dirty="0" smtClean="0"/>
              <a:t>В данном документе по тексту понятие </a:t>
            </a:r>
            <a:r>
              <a:rPr lang="ru-RU" sz="3700" b="1" dirty="0" smtClean="0"/>
              <a:t>сбор отходов</a:t>
            </a:r>
            <a:r>
              <a:rPr lang="ru-RU" sz="3700" dirty="0" smtClean="0"/>
              <a:t> заменено на </a:t>
            </a:r>
            <a:r>
              <a:rPr lang="ru-RU" sz="3700" b="1" dirty="0" smtClean="0"/>
              <a:t>накопление твердых коммунальных отходов.</a:t>
            </a:r>
            <a:endParaRPr lang="ru-RU" sz="3700" dirty="0" smtClean="0"/>
          </a:p>
          <a:p>
            <a:r>
              <a:rPr lang="ru-RU" sz="3700" b="1" dirty="0" smtClean="0"/>
              <a:t>Договора заключаются </a:t>
            </a:r>
            <a:r>
              <a:rPr lang="ru-RU" sz="3700" dirty="0" smtClean="0"/>
              <a:t>в отношении обращения твердых коммунальных отходов, образующихся в жилых помещениях, в многоквартирных домах, в иных зданиях, строениях, сооружениях, нежилых помещениях, на земельных участках </a:t>
            </a:r>
            <a:r>
              <a:rPr lang="ru-RU" sz="3700" b="1" dirty="0" smtClean="0"/>
              <a:t>между региональным оператором и лицом, осуществляющим управление многоквартирным домом</a:t>
            </a:r>
            <a:r>
              <a:rPr lang="ru-RU" sz="3700" dirty="0" smtClean="0"/>
              <a:t>, </a:t>
            </a:r>
            <a:r>
              <a:rPr lang="ru-RU" sz="3700" b="1" dirty="0" smtClean="0"/>
              <a:t>с организацией </a:t>
            </a:r>
            <a:r>
              <a:rPr lang="ru-RU" sz="3700" b="1" u="sng" dirty="0" smtClean="0"/>
              <a:t>(в том числе некоммерческим объединением), действующей от своего имени и в интересах собственника, с лицами, владеющими такими зданиями, строениями, сооружениями, нежилыми помещениями и земельными участками на законных основаниях, или уполномоченными ими лицами</a:t>
            </a:r>
            <a:r>
              <a:rPr lang="ru-RU" sz="3700" u="sng" dirty="0" smtClean="0"/>
              <a:t>.</a:t>
            </a:r>
            <a:endParaRPr lang="ru-RU" sz="3700" dirty="0" smtClean="0"/>
          </a:p>
          <a:p>
            <a:r>
              <a:rPr lang="ru-RU" sz="3700" dirty="0" smtClean="0"/>
              <a:t>Пункт 13 изменен в части изложения абзаца 2</a:t>
            </a:r>
          </a:p>
          <a:p>
            <a:r>
              <a:rPr lang="ru-RU" sz="3700" b="1" dirty="0" smtClean="0"/>
              <a:t>Бремя содержания контейнерных площадок</a:t>
            </a:r>
            <a:r>
              <a:rPr lang="ru-RU" sz="3700" dirty="0" smtClean="0"/>
              <a:t>, специальных площадок для складирования крупногабаритных отходов, </a:t>
            </a:r>
            <a:r>
              <a:rPr lang="ru-RU" sz="3700" b="1" dirty="0" smtClean="0"/>
              <a:t>не входящих в состав общего имущества собственников помещений в многоквартирном доме</a:t>
            </a:r>
            <a:r>
              <a:rPr lang="ru-RU" sz="3700" dirty="0" smtClean="0"/>
              <a:t>, </a:t>
            </a:r>
            <a:r>
              <a:rPr lang="ru-RU" sz="3700" b="1" dirty="0" smtClean="0"/>
              <a:t>несут органы местного самоуправления муниципальных образований</a:t>
            </a:r>
            <a:r>
              <a:rPr lang="ru-RU" sz="3700" dirty="0" smtClean="0"/>
              <a:t>, в границах которых расположены такие площадки, если иное не установлено законодательством Российской Федерации</a:t>
            </a:r>
          </a:p>
          <a:p>
            <a:r>
              <a:rPr lang="ru-RU" sz="3700" dirty="0" smtClean="0"/>
              <a:t>Пункт 20 изменен и изложен в следующей редакции</a:t>
            </a:r>
          </a:p>
          <a:p>
            <a:r>
              <a:rPr lang="ru-RU" sz="3700" dirty="0" smtClean="0"/>
              <a:t>20. </a:t>
            </a:r>
            <a:r>
              <a:rPr lang="ru-RU" sz="3700" b="1" dirty="0" smtClean="0"/>
              <a:t>Накопление отходов электронного оборудования</a:t>
            </a:r>
            <a:r>
              <a:rPr lang="ru-RU" sz="3700" dirty="0" smtClean="0"/>
              <a:t> осуществляется </a:t>
            </a:r>
            <a:r>
              <a:rPr lang="ru-RU" sz="3700" b="1" dirty="0" smtClean="0"/>
              <a:t>в соответствии с порядком накопления твердых коммунальных отходов</a:t>
            </a:r>
            <a:r>
              <a:rPr lang="ru-RU" sz="3700" dirty="0" smtClean="0"/>
              <a:t> (в том числе их раздельного накопления), </a:t>
            </a:r>
            <a:r>
              <a:rPr lang="ru-RU" sz="3700" b="1" dirty="0" smtClean="0"/>
              <a:t>утвержденным органом государственной власти субъекта</a:t>
            </a:r>
            <a:r>
              <a:rPr lang="ru-RU" sz="3700" dirty="0" smtClean="0"/>
              <a:t> Российской Федерации.</a:t>
            </a:r>
          </a:p>
          <a:p>
            <a:r>
              <a:rPr lang="ru-RU" sz="3700" dirty="0" smtClean="0"/>
              <a:t>Пункт 21 изменен и изложен в следующей редакции</a:t>
            </a:r>
          </a:p>
          <a:p>
            <a:r>
              <a:rPr lang="ru-RU" sz="3700" dirty="0" smtClean="0"/>
              <a:t>21. </a:t>
            </a:r>
            <a:r>
              <a:rPr lang="ru-RU" sz="3700" b="1" dirty="0" smtClean="0"/>
              <a:t>Запрещается организовывать места накопления отходов от использования потребительских товаров и упаковки</a:t>
            </a:r>
            <a:r>
              <a:rPr lang="ru-RU" sz="3700" dirty="0" smtClean="0"/>
              <a:t>, утративших свои потребительские свойства, входящих в состав твердых коммунальных отходов, </a:t>
            </a:r>
            <a:r>
              <a:rPr lang="ru-RU" sz="3700" b="1" dirty="0" smtClean="0"/>
              <a:t>на контейнерных площадках и специальных площадках для складирования крупногабаритных отходов без письменного согласия регионального оператора.</a:t>
            </a:r>
            <a:endParaRPr lang="ru-RU" sz="3700" dirty="0" smtClean="0"/>
          </a:p>
          <a:p>
            <a:r>
              <a:rPr lang="ru-RU" sz="3700" dirty="0" smtClean="0"/>
              <a:t>Пункт 22 изменен и изложен в следующей редакции</a:t>
            </a:r>
          </a:p>
          <a:p>
            <a:r>
              <a:rPr lang="ru-RU" sz="3700" dirty="0" smtClean="0"/>
              <a:t>22. </a:t>
            </a:r>
            <a:r>
              <a:rPr lang="ru-RU" sz="3700" b="1" dirty="0" smtClean="0"/>
              <a:t>Накопление и сбор отходов от использования потребительских товаров и упаковки</a:t>
            </a:r>
            <a:r>
              <a:rPr lang="ru-RU" sz="3700" dirty="0" smtClean="0"/>
              <a:t>, утративших свои потребительские свойства, входящих в состав твердых коммунальных отходов, </a:t>
            </a:r>
            <a:r>
              <a:rPr lang="ru-RU" sz="3700" b="1" dirty="0" smtClean="0"/>
              <a:t>может осуществляться путем организации стационарных и мобильных пунктов приема отходов, в том числе через автоматические устройства для приема отходов.</a:t>
            </a:r>
            <a:endParaRPr lang="ru-RU" sz="37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242587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Во исполнение Комплексного плана мероприятий, направленного на мотивирование подконтрольных хозяйствующих субъектов к принятию </a:t>
            </a:r>
            <a:r>
              <a:rPr lang="ru-RU" dirty="0" err="1" smtClean="0"/>
              <a:t>антикоррупционных</a:t>
            </a:r>
            <a:r>
              <a:rPr lang="ru-RU" dirty="0" smtClean="0"/>
              <a:t> мер, Межрегиональным управлением №50 ФМБА России проведены следующие мероприятия:</a:t>
            </a:r>
          </a:p>
          <a:p>
            <a:r>
              <a:rPr lang="ru-RU" dirty="0" smtClean="0"/>
              <a:t>- «Горячая линия» по фактам возможных коррупционных нарушений со стороны федеральных государственных гражданских служащих Управления, осуществляющих контрольно-надзорные полномочия проведена 17.08.2018 года.</a:t>
            </a:r>
          </a:p>
          <a:p>
            <a:r>
              <a:rPr lang="ru-RU" dirty="0" smtClean="0"/>
              <a:t>- На сайте Межрегионального управления №50 ФМБА России размещена информация о «телефоне доверия»</a:t>
            </a:r>
          </a:p>
          <a:p>
            <a:r>
              <a:rPr lang="ru-RU" dirty="0" smtClean="0"/>
              <a:t>- Подготовлена Памятка для посетителей Межрегионального управления № 50 ФМБА России с отражением информации о беспрепятственной возможности обращения к руководителю по имеющимся в их распоряжении фактам коррупции со стороны государственных гражданских служащих</a:t>
            </a:r>
          </a:p>
          <a:p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41805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II</a:t>
            </a:r>
            <a:r>
              <a:rPr lang="ru-RU" dirty="0" smtClean="0">
                <a:solidFill>
                  <a:srgbClr val="FF0000"/>
                </a:solidFill>
              </a:rPr>
              <a:t>. </a:t>
            </a:r>
            <a:r>
              <a:rPr lang="ru-RU" dirty="0" err="1" smtClean="0">
                <a:solidFill>
                  <a:srgbClr val="FF0000"/>
                </a:solidFill>
              </a:rPr>
              <a:t>Антикоррупционные</a:t>
            </a:r>
            <a:r>
              <a:rPr lang="ru-RU" dirty="0" smtClean="0">
                <a:solidFill>
                  <a:srgbClr val="FF0000"/>
                </a:solidFill>
              </a:rPr>
              <a:t> меры.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746643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 - На сайте Межрегионального управления №50 ФМБА России в сети Интернет сформирован специальный раздел «противодействие коррупции» с возможностью обратной связи для посетителей ресурса с целью передачи информации по фактам коррупции со стороны федеральных государственных гражданских служащих Управления, осуществляющих контрольно-надзорные полномочия. </a:t>
            </a:r>
          </a:p>
          <a:p>
            <a:r>
              <a:rPr lang="ru-RU" dirty="0" smtClean="0"/>
              <a:t>- Должностные лица используют проверочные листы (списки контрольных вопросов), при проведении плановых мероприятий по надзору (контролю) в отношении предприятий общественного питания, парикмахерских, салонов красоты, соляриев.</a:t>
            </a:r>
          </a:p>
          <a:p>
            <a:r>
              <a:rPr lang="ru-RU" dirty="0" smtClean="0"/>
              <a:t>- Актуализация перечня обязательных требований на официальном сайте Межрегионального управления №50 ФМБА России в сети Интернет проведена 12.09.2018года.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2933</TotalTime>
  <Words>2633</Words>
  <Application>Microsoft Office PowerPoint</Application>
  <PresentationFormat>Экран (4:3)</PresentationFormat>
  <Paragraphs>249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Открытая</vt:lpstr>
      <vt:lpstr>Межрегиональное управление №50 ФМБА России       Правоприменительная практика               контрольно-надзорной деятельности  Межрегионального управления №50 ФМБА России              за третий квартал 2018 года.             Публичные обсуждения.</vt:lpstr>
      <vt:lpstr>   I.Изменения в законодательстве.  </vt:lpstr>
      <vt:lpstr> 2. Комментарии о содержании новых нормативных правовых актов, устанавливающих обязательные требования, внесенных изменениях в действующие акты, сроках и порядке вступления их в действие. </vt:lpstr>
      <vt:lpstr>Слайд 4</vt:lpstr>
      <vt:lpstr>Слайд 5</vt:lpstr>
      <vt:lpstr>Слайд 6</vt:lpstr>
      <vt:lpstr>Слайд 7</vt:lpstr>
      <vt:lpstr>II. Антикоррупционные меры.</vt:lpstr>
      <vt:lpstr>Слайд 9</vt:lpstr>
      <vt:lpstr>       III.Результаты правоприменительной практики за третий квартал  2018 года.      </vt:lpstr>
      <vt:lpstr>    Распределение объектов, находящихся на контроле (надзоре)  Межрегионального управления №50 ФМБА  России, по категориям риска:    </vt:lpstr>
      <vt:lpstr>Распределение объектов, находящихся на контроле (надзоре)  Межрегионального управления №50 ФМБА  России, по категориям риска: </vt:lpstr>
      <vt:lpstr>Слайд 13</vt:lpstr>
      <vt:lpstr>Слайд 14</vt:lpstr>
      <vt:lpstr>  IV. Результаты проведенных проверок  в 3 квартале 2018года </vt:lpstr>
      <vt:lpstr>Типовые нарушения обязательных требований нормативных правовых актов.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Межрегиональное управление №50 ФМБА России   Правоприменительная практика               контрольно-надзорной деятельности  Межрегионального управления №50 ФМБА России              за 1 полугодие и 2 квартал 2017 года.                       Публичные обсуждения.</dc:title>
  <dc:creator>user</dc:creator>
  <cp:lastModifiedBy>user</cp:lastModifiedBy>
  <cp:revision>270</cp:revision>
  <dcterms:created xsi:type="dcterms:W3CDTF">2017-07-19T09:05:32Z</dcterms:created>
  <dcterms:modified xsi:type="dcterms:W3CDTF">2018-11-15T09:20:52Z</dcterms:modified>
</cp:coreProperties>
</file>