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7"/>
  </p:notesMasterIdLst>
  <p:sldIdLst>
    <p:sldId id="256" r:id="rId2"/>
    <p:sldId id="293" r:id="rId3"/>
    <p:sldId id="294" r:id="rId4"/>
    <p:sldId id="310" r:id="rId5"/>
    <p:sldId id="335" r:id="rId6"/>
    <p:sldId id="336" r:id="rId7"/>
    <p:sldId id="329" r:id="rId8"/>
    <p:sldId id="307" r:id="rId9"/>
    <p:sldId id="308" r:id="rId10"/>
    <p:sldId id="309" r:id="rId11"/>
    <p:sldId id="323" r:id="rId12"/>
    <p:sldId id="324" r:id="rId13"/>
    <p:sldId id="325" r:id="rId14"/>
    <p:sldId id="316" r:id="rId15"/>
    <p:sldId id="326" r:id="rId16"/>
    <p:sldId id="330" r:id="rId17"/>
    <p:sldId id="327" r:id="rId18"/>
    <p:sldId id="328" r:id="rId19"/>
    <p:sldId id="331" r:id="rId20"/>
    <p:sldId id="332" r:id="rId21"/>
    <p:sldId id="333" r:id="rId22"/>
    <p:sldId id="334" r:id="rId23"/>
    <p:sldId id="337" r:id="rId24"/>
    <p:sldId id="338" r:id="rId25"/>
    <p:sldId id="292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1080" autoAdjust="0"/>
  </p:normalViewPr>
  <p:slideViewPr>
    <p:cSldViewPr>
      <p:cViewPr varScale="1">
        <p:scale>
          <a:sx n="101" d="100"/>
          <a:sy n="101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K107\&#1086;&#1073;&#1084;&#1077;&#1085;%20&#1087;&#1086;%20&#1089;&#1077;&#1090;&#1080;\&#1048;&#1075;&#1085;&#1072;&#1090;&#1100;&#1077;&#1074;&#1072;%20&#1048;.&#1040;\&#1087;&#1088;&#1086;&#1075;&#1088;&#1072;&#1084;&#1084;&#1072;%20&#1087;&#1088;&#1086;&#1092;&#1080;&#1083;&#1072;&#1082;&#1090;&#1080;&#1082;&#1080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aseline="0"/>
            </a:pPr>
            <a:r>
              <a:rPr lang="ru-RU" sz="1200" baseline="0" dirty="0"/>
              <a:t>Количество объектов, включенных в план плановых проверок по категориям риска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г.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23</c:v>
                </c:pt>
                <c:pt idx="3">
                  <c:v>34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г.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</c:v>
                </c:pt>
                <c:pt idx="1">
                  <c:v>39</c:v>
                </c:pt>
                <c:pt idx="2">
                  <c:v>33</c:v>
                </c:pt>
                <c:pt idx="3">
                  <c:v>42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dLbls>
          <c:showVal val="1"/>
        </c:dLbls>
        <c:overlap val="-25"/>
        <c:axId val="72624384"/>
        <c:axId val="72642560"/>
      </c:barChart>
      <c:catAx>
        <c:axId val="72624384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72642560"/>
        <c:crosses val="autoZero"/>
        <c:auto val="1"/>
        <c:lblAlgn val="ctr"/>
        <c:lblOffset val="100"/>
      </c:catAx>
      <c:valAx>
        <c:axId val="72642560"/>
        <c:scaling>
          <c:orientation val="minMax"/>
        </c:scaling>
        <c:delete val="1"/>
        <c:axPos val="l"/>
        <c:numFmt formatCode="General" sourceLinked="1"/>
        <c:tickLblPos val="none"/>
        <c:crossAx val="72624384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09A6-EF38-4D80-B4B6-9446C4E09241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5B54-69B4-47EB-9C9B-A5C48357D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24.08.2018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garantf1://4078357.0/" TargetMode="External"/><Relationship Id="rId2" Type="http://schemas.openxmlformats.org/officeDocument/2006/relationships/hyperlink" Target="#sub_102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publication.pravo.gov.ru/Document/View/0001201804180029?index=2&amp;rangeSize=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#sub_9000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1573334.0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&#1088;ravo.gov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Межрегиональное управление №50 ФМБА России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Правоприменительная практика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контрольно-надзорной деятельности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Межрегионального управления №50 ФМБА России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за второй квартал 2018 года.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Публичные обсуждения.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2952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Руководитель Межрегионального управления №50 ФМБА России                                    Игнатьева Ирина Александровна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ЗАТО </a:t>
            </a:r>
            <a:r>
              <a:rPr lang="ru-RU" sz="1800" b="1" dirty="0" err="1" smtClean="0">
                <a:solidFill>
                  <a:schemeClr val="accent2">
                    <a:lumMod val="75000"/>
                  </a:schemeClr>
                </a:solidFill>
              </a:rPr>
              <a:t>Саров</a:t>
            </a: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, 2018 год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11560" y="1700808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Категории риска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Чрезвычайно высокий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Высокий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6,8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Значительный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Средний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48,8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Умеренный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Низкий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12,0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105273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Общее количество объектов, подлежащих надзору- 1096 (на 01.01.2018 г. ) 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4328183"/>
        </p:xfrm>
        <a:graphic>
          <a:graphicData uri="http://schemas.openxmlformats.org/drawingml/2006/table">
            <a:tbl>
              <a:tblPr/>
              <a:tblGrid>
                <a:gridCol w="4051440"/>
                <a:gridCol w="4178160"/>
              </a:tblGrid>
              <a:tr h="26642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Calibri"/>
                          <a:ea typeface="Times New Roman"/>
                          <a:cs typeface="Times New Roman"/>
                        </a:rPr>
                        <a:t>Промышленные предприятия:</a:t>
                      </a:r>
                      <a:endParaRPr lang="ru-RU" sz="18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Чрезвычайно высокий риск – 10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Высокий риск -16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Значительный риск – 15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Средний риск – 65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Умеренный риск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Низкий риск –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 учреждения: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-4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риск-16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- 43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Детские оздоровительные лагеря: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 - 2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-1объект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Учреждения здравоохранения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- 22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6632"/>
          <a:ext cx="821925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530120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Подавляющее большинство плановых проверок на 2018 год приходится на объекты категорий чрезвычайно высокого, высокого, значительного и среднего рисков.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Во 2 квартале 2018г. Межрегиональным управлением №50 ФМБА России в сфере обеспечения санитарно-эпидемиологического  благополучия населения на объектах и территории  ЗАТО  г. </a:t>
            </a:r>
            <a:r>
              <a:rPr lang="ru-RU" dirty="0" err="1" smtClean="0"/>
              <a:t>Сарова</a:t>
            </a:r>
            <a:r>
              <a:rPr lang="ru-RU" dirty="0" smtClean="0"/>
              <a:t> было проведено 15 проверок в отношении 12 юридических лиц и индивидуальных предпринимателей, из них:</a:t>
            </a:r>
          </a:p>
          <a:p>
            <a:r>
              <a:rPr lang="ru-RU" dirty="0" smtClean="0"/>
              <a:t> - 11 плановых, </a:t>
            </a:r>
          </a:p>
          <a:p>
            <a:r>
              <a:rPr lang="ru-RU" dirty="0" smtClean="0"/>
              <a:t>- 4 внеплановых (в том числе: по заявлениям (обращениям) физических и юридических лиц о возникновении угрозы причинения вреда жизни, здоровью граждан - 4). Согласовано с органами прокуратуры 4 заявления о проведении внеплановых проверок; </a:t>
            </a:r>
          </a:p>
          <a:p>
            <a:r>
              <a:rPr lang="ru-RU" dirty="0" smtClean="0"/>
              <a:t>- С привлечением экспертных организаций проведено 13 проверок из общего числа 15 проверок; </a:t>
            </a:r>
          </a:p>
          <a:p>
            <a:r>
              <a:rPr lang="ru-RU" dirty="0" smtClean="0"/>
              <a:t>- По итогам 1 плановой   и 2 внеплановых проверок  выявлено  9 нарушений обязательных требований законодательства. По фактам выявленных нарушений наложены  5 предупреждений  в том числе 4- на должностное лицо, 1-на юридическое лицо и  5 административных штрафов, в том числе 4 - на   должностное лицо, 1 - на юридическое лицо. Штрафы наложены   на общую сумму 30 тысяч рублей (уплачено 30 тысяч рублей);</a:t>
            </a:r>
          </a:p>
          <a:p>
            <a:r>
              <a:rPr lang="ru-RU" dirty="0" smtClean="0"/>
              <a:t>- </a:t>
            </a:r>
            <a:r>
              <a:rPr lang="ru-RU" dirty="0" smtClean="0"/>
              <a:t>В сфере донорства крови и ее компонентов проведены 3 плановых и 2 внеплановых проверки по контролю за выполнением предписания.</a:t>
            </a:r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chemeClr val="accent2">
                    <a:lumMod val="75000"/>
                  </a:schemeClr>
                </a:solidFill>
              </a:rPr>
              <a:t>II</a:t>
            </a: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>. Результаты проведенных проверок  во 2 квартале 2018года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Типовые нарушения обязательных требований нормативных правовых актов.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/>
              <a:t>Нарушение</a:t>
            </a:r>
            <a:r>
              <a:rPr lang="ru-RU" sz="1600" dirty="0" smtClean="0"/>
              <a:t>:</a:t>
            </a:r>
            <a:r>
              <a:rPr lang="ru-RU" sz="1600" b="1" dirty="0" smtClean="0"/>
              <a:t> </a:t>
            </a:r>
            <a:r>
              <a:rPr lang="ru-RU" sz="1600" dirty="0" smtClean="0"/>
              <a:t>Контейнер для сбора твердых бытовых отходов, от деятельности предприятия розничной торговли, расположен на придомовой территории и установлен на расстоянии менее 20 метров от жилого дома.</a:t>
            </a:r>
          </a:p>
          <a:p>
            <a:pPr>
              <a:buNone/>
            </a:pPr>
            <a:endParaRPr lang="ru-RU" sz="1600" dirty="0" smtClean="0"/>
          </a:p>
          <a:p>
            <a:r>
              <a:rPr lang="ru-RU" sz="1600" dirty="0" smtClean="0"/>
              <a:t>Что является </a:t>
            </a:r>
            <a:r>
              <a:rPr lang="ru-RU" sz="1600" b="1" dirty="0" smtClean="0"/>
              <a:t>нарушением</a:t>
            </a:r>
            <a:r>
              <a:rPr lang="ru-RU" sz="1600" dirty="0" smtClean="0"/>
              <a:t> </a:t>
            </a:r>
            <a:r>
              <a:rPr lang="ru-RU" sz="1600" b="1" dirty="0" err="1" smtClean="0"/>
              <a:t>абз</a:t>
            </a:r>
            <a:r>
              <a:rPr lang="ru-RU" sz="1600" b="1" dirty="0" smtClean="0"/>
              <a:t>. 1, 2, 3, 4</a:t>
            </a:r>
            <a:r>
              <a:rPr lang="ru-RU" sz="1600" dirty="0" smtClean="0"/>
              <a:t> </a:t>
            </a:r>
            <a:r>
              <a:rPr lang="ru-RU" sz="1600" b="1" dirty="0" smtClean="0"/>
              <a:t>ст. 11, </a:t>
            </a:r>
            <a:r>
              <a:rPr lang="ru-RU" sz="1600" b="1" dirty="0" err="1" smtClean="0"/>
              <a:t>абз</a:t>
            </a:r>
            <a:r>
              <a:rPr lang="ru-RU" sz="1600" b="1" dirty="0" smtClean="0"/>
              <a:t>. 1, п.1, ст. 22 Федерального закона</a:t>
            </a:r>
            <a:r>
              <a:rPr lang="ru-RU" sz="1600" dirty="0" smtClean="0"/>
              <a:t> </a:t>
            </a:r>
            <a:r>
              <a:rPr lang="ru-RU" sz="1600" b="1" dirty="0" smtClean="0"/>
              <a:t>от 30 марта 1999 г. № 52-ФЗ </a:t>
            </a:r>
            <a:r>
              <a:rPr lang="ru-RU" sz="16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требований; </a:t>
            </a:r>
            <a:r>
              <a:rPr lang="ru-RU" sz="1600" b="1" dirty="0" smtClean="0"/>
              <a:t>нарушением санитарных правил:</a:t>
            </a:r>
            <a:r>
              <a:rPr lang="ru-RU" sz="1600" dirty="0" smtClean="0"/>
              <a:t> </a:t>
            </a:r>
            <a:r>
              <a:rPr lang="ru-RU" sz="1600" b="1" dirty="0" smtClean="0"/>
              <a:t>абз.2 п.8.2.5 </a:t>
            </a:r>
            <a:r>
              <a:rPr lang="ru-RU" sz="1600" b="1" dirty="0" err="1" smtClean="0"/>
              <a:t>СанПиН</a:t>
            </a:r>
            <a:r>
              <a:rPr lang="ru-RU" sz="1600" b="1" dirty="0" smtClean="0"/>
              <a:t> 2.1.2.2645-10</a:t>
            </a:r>
            <a:r>
              <a:rPr lang="ru-RU" sz="1600" dirty="0" smtClean="0"/>
              <a:t> "Санитарно-эпидемиологические требования к условиям проживания в жилых зданиях и помещениях"</a:t>
            </a:r>
          </a:p>
          <a:p>
            <a:pPr lvl="0"/>
            <a:endParaRPr lang="ru-RU" sz="1600" dirty="0" smtClean="0"/>
          </a:p>
        </p:txBody>
      </p:sp>
      <p:pic>
        <p:nvPicPr>
          <p:cNvPr id="5124" name="Picture 4" descr="https://kazanfirst.ru/storage/post/August2017/Yc4OxcPEv8vnv0AARzo7-watermark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3573184"/>
            <a:ext cx="4932040" cy="32848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70000" lnSpcReduction="20000"/>
          </a:bodyPr>
          <a:lstStyle/>
          <a:p>
            <a:r>
              <a:rPr lang="ru-RU" sz="2800" b="1" dirty="0" smtClean="0"/>
              <a:t>«Как делать нужно (можно)»:</a:t>
            </a:r>
            <a:r>
              <a:rPr lang="ru-RU" b="1" u="sng" dirty="0" smtClean="0"/>
              <a:t> </a:t>
            </a:r>
            <a:r>
              <a:rPr lang="ru-RU" b="1" u="sng" dirty="0" err="1" smtClean="0"/>
              <a:t>абз</a:t>
            </a:r>
            <a:r>
              <a:rPr lang="ru-RU" b="1" u="sng" dirty="0" smtClean="0"/>
              <a:t>. 1, 2, 3, 4</a:t>
            </a:r>
            <a:r>
              <a:rPr lang="ru-RU" u="sng" dirty="0" smtClean="0"/>
              <a:t> </a:t>
            </a:r>
            <a:r>
              <a:rPr lang="ru-RU" b="1" u="sng" dirty="0" smtClean="0"/>
              <a:t>ст.11</a:t>
            </a:r>
            <a:r>
              <a:rPr lang="ru-RU" u="sng" dirty="0" smtClean="0"/>
              <a:t> </a:t>
            </a:r>
            <a:r>
              <a:rPr lang="ru-RU" b="1" u="sng" dirty="0" smtClean="0"/>
              <a:t> № 52-ФЗ</a:t>
            </a:r>
            <a:r>
              <a:rPr lang="ru-RU" dirty="0" smtClean="0"/>
              <a:t> Обязанности индивидуальных предпринимателей и юридических лиц.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обеспечивать безопасность для здоровья человека выполняемых работ и оказываемых услуг. </a:t>
            </a:r>
          </a:p>
          <a:p>
            <a:r>
              <a:rPr lang="ru-RU" b="1" u="sng" dirty="0" err="1" smtClean="0"/>
              <a:t>абз</a:t>
            </a:r>
            <a:r>
              <a:rPr lang="ru-RU" b="1" u="sng" dirty="0" smtClean="0"/>
              <a:t>. 1, п.1, ст. 22 № 52-ФЗ </a:t>
            </a:r>
            <a:r>
              <a:rPr lang="ru-RU" dirty="0" smtClean="0"/>
              <a:t>Отходы производства и потребления подлежат сбору, накоплению, транспортированию, обработке, утилизации, обезвреживанию, размещению, условия и способы которых должны быть безопасными для здоровья населения и </a:t>
            </a:r>
            <a:r>
              <a:rPr lang="ru-RU" dirty="0" smtClean="0">
                <a:hlinkClick r:id="rId2" action="ppaction://hlinkfile"/>
              </a:rPr>
              <a:t>среды обитания</a:t>
            </a:r>
            <a:r>
              <a:rPr lang="ru-RU" dirty="0" smtClean="0"/>
              <a:t> и которые должны осуществляться в соответствии с санитарными правилами и иными </a:t>
            </a:r>
            <a:r>
              <a:rPr lang="ru-RU" dirty="0" smtClean="0">
                <a:hlinkClick r:id="rId3"/>
              </a:rPr>
              <a:t>нормативными правовыми актами</a:t>
            </a:r>
            <a:r>
              <a:rPr lang="ru-RU" dirty="0" smtClean="0"/>
              <a:t> Российской Федерации.</a:t>
            </a:r>
            <a:r>
              <a:rPr lang="ru-RU" b="1" u="sng" dirty="0" smtClean="0"/>
              <a:t> </a:t>
            </a:r>
          </a:p>
          <a:p>
            <a:r>
              <a:rPr lang="ru-RU" b="1" u="sng" dirty="0" smtClean="0"/>
              <a:t>абз.2 п.8.2.5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2.1.2.2645-10</a:t>
            </a:r>
            <a:r>
              <a:rPr lang="ru-RU" b="1" dirty="0" smtClean="0"/>
              <a:t>  </a:t>
            </a:r>
            <a:r>
              <a:rPr lang="ru-RU" dirty="0" smtClean="0"/>
              <a:t>Расстояние от контейнеров до жилых зданий, детских                                         игровых площадок, мест отдыха и                                                                занятий спортом должно быть не менее                                                                     20 м, но не более 100 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://img2.gorod.lv/images/news_item_in_cifs/pic/266042/big/Musorniki_v_gorode_0227.JPG?v=14557314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5399" y="4673120"/>
            <a:ext cx="3278601" cy="21848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sz="2600" b="1" dirty="0" smtClean="0"/>
              <a:t>Пример нарушения:</a:t>
            </a:r>
            <a:r>
              <a:rPr lang="ru-RU" dirty="0" smtClean="0"/>
              <a:t> Температура горячей воды в месте </a:t>
            </a:r>
            <a:r>
              <a:rPr lang="ru-RU" dirty="0" err="1" smtClean="0"/>
              <a:t>водоразбора</a:t>
            </a:r>
            <a:r>
              <a:rPr lang="ru-RU" dirty="0" smtClean="0"/>
              <a:t> у потребителя  составляет </a:t>
            </a:r>
            <a:r>
              <a:rPr lang="ru-RU" b="1" dirty="0" smtClean="0"/>
              <a:t>52 </a:t>
            </a:r>
            <a:r>
              <a:rPr lang="ru-RU" b="1" baseline="30000" dirty="0" smtClean="0"/>
              <a:t>0</a:t>
            </a:r>
            <a:r>
              <a:rPr lang="ru-RU" b="1" dirty="0" smtClean="0"/>
              <a:t>С</a:t>
            </a:r>
            <a:r>
              <a:rPr lang="ru-RU" dirty="0" smtClean="0"/>
              <a:t>.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требований.</a:t>
            </a:r>
          </a:p>
          <a:p>
            <a:endParaRPr lang="ru-RU" dirty="0" smtClean="0"/>
          </a:p>
          <a:p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санитарных правил:</a:t>
            </a:r>
            <a:r>
              <a:rPr lang="ru-RU" dirty="0" smtClean="0"/>
              <a:t> </a:t>
            </a:r>
            <a:r>
              <a:rPr lang="ru-RU" b="1" dirty="0" smtClean="0"/>
              <a:t>п. 2.2, п. 2.4</a:t>
            </a:r>
            <a:r>
              <a:rPr lang="ru-RU" dirty="0" smtClean="0"/>
              <a:t> </a:t>
            </a:r>
            <a:r>
              <a:rPr lang="ru-RU" b="1" dirty="0" err="1" smtClean="0"/>
              <a:t>СанПиН</a:t>
            </a:r>
            <a:r>
              <a:rPr lang="ru-RU" b="1" dirty="0" smtClean="0"/>
              <a:t> 2.1.4.2496-09 «Гигиенические требования к обеспечению безопасности систем горячего водоснабжения».</a:t>
            </a:r>
            <a:endParaRPr lang="ru-RU" dirty="0" smtClean="0"/>
          </a:p>
          <a:p>
            <a:r>
              <a:rPr lang="ru-RU" b="1" dirty="0" smtClean="0"/>
              <a:t>Нарушением  санитарных правил:</a:t>
            </a:r>
            <a:r>
              <a:rPr lang="ru-RU" dirty="0" smtClean="0"/>
              <a:t> </a:t>
            </a:r>
            <a:r>
              <a:rPr lang="ru-RU" b="1" dirty="0" smtClean="0"/>
              <a:t>п.8.7.4 СП 3.1.2.2626-10 «Профилактика </a:t>
            </a:r>
            <a:r>
              <a:rPr lang="ru-RU" b="1" dirty="0" err="1" smtClean="0"/>
              <a:t>легионеллеза</a:t>
            </a:r>
            <a:r>
              <a:rPr lang="ru-RU" b="1" dirty="0" smtClean="0"/>
              <a:t>».</a:t>
            </a:r>
            <a:endParaRPr lang="ru-RU" dirty="0" smtClean="0"/>
          </a:p>
          <a:p>
            <a:endParaRPr lang="ru-RU" dirty="0" smtClean="0"/>
          </a:p>
          <a:p>
            <a:r>
              <a:rPr lang="ru-RU" b="1" u="sng" dirty="0" smtClean="0"/>
              <a:t>«Как делать нужно»: п. 2.2, п. 2.4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2.1.4.2496-09  </a:t>
            </a:r>
            <a:r>
              <a:rPr lang="ru-RU" b="1" dirty="0" smtClean="0"/>
              <a:t>Горячая вода, поступающая к потребителю, должна отвечать требованиям технических регламентов, санитарных правил и нормативов, определяющих ее безопасность. Температура горячей воды в местах </a:t>
            </a:r>
            <a:r>
              <a:rPr lang="ru-RU" b="1" dirty="0" err="1" smtClean="0"/>
              <a:t>водоразбора</a:t>
            </a:r>
            <a:r>
              <a:rPr lang="ru-RU" b="1" dirty="0" smtClean="0"/>
              <a:t> независимо от применяемой системы теплоснабжения должна быть не ниже 60°С и не выше 75°С.</a:t>
            </a:r>
            <a:endParaRPr lang="ru-RU" dirty="0" smtClean="0"/>
          </a:p>
          <a:p>
            <a:r>
              <a:rPr lang="ru-RU" b="1" u="sng" dirty="0" smtClean="0"/>
              <a:t>п.8.7.4 СП 3.1.2.2626-10</a:t>
            </a:r>
            <a:r>
              <a:rPr lang="ru-RU" dirty="0" smtClean="0"/>
              <a:t>  Данные системы могут быть </a:t>
            </a:r>
            <a:r>
              <a:rPr lang="ru-RU" dirty="0" err="1" smtClean="0"/>
              <a:t>контаминированы</a:t>
            </a:r>
            <a:r>
              <a:rPr lang="ru-RU" dirty="0" smtClean="0"/>
              <a:t> </a:t>
            </a:r>
            <a:r>
              <a:rPr lang="ru-RU" dirty="0" err="1" smtClean="0"/>
              <a:t>легионеллами</a:t>
            </a:r>
            <a:r>
              <a:rPr lang="ru-RU" dirty="0" smtClean="0"/>
              <a:t> в диапазоне температур                                                                                             от 25° до 60°С. При температуре горячей                                                                                           воды выше 60°С планктонные формы                                                                                  </a:t>
            </a:r>
            <a:r>
              <a:rPr lang="ru-RU" dirty="0" err="1" smtClean="0"/>
              <a:t>легионелл</a:t>
            </a:r>
            <a:r>
              <a:rPr lang="ru-RU" dirty="0" smtClean="0"/>
              <a:t> погибают. При снижении                                                                                                                  температуры в системе горячего                                                                                                  водоснабжения до температуры менее                                                                                       50°С условия для размножения </a:t>
            </a:r>
            <a:r>
              <a:rPr lang="ru-RU" dirty="0" err="1" smtClean="0"/>
              <a:t>легионелл</a:t>
            </a:r>
            <a:r>
              <a:rPr lang="ru-RU" dirty="0" smtClean="0"/>
              <a:t>                                                                                                      наиболее благоприятны. </a:t>
            </a:r>
          </a:p>
          <a:p>
            <a:endParaRPr lang="ru-RU" dirty="0"/>
          </a:p>
        </p:txBody>
      </p:sp>
      <p:pic>
        <p:nvPicPr>
          <p:cNvPr id="4100" name="Picture 4" descr="http://gsnrb.ru/new/upload/resize_cache/alt/0d2/0d221b0063fd972ffdca97a9e0dc5f7b_1000_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2630" y="4581128"/>
            <a:ext cx="4121370" cy="227687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b="1" dirty="0" smtClean="0"/>
              <a:t>Пример нарушения: </a:t>
            </a:r>
            <a:r>
              <a:rPr lang="ru-RU" dirty="0" smtClean="0"/>
              <a:t>Допущено нарушение целостности внутренней отделки и поверхности нагревательных приборов в ряде помещений лечебного учреждения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11, 15, 17, 24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требований.</a:t>
            </a:r>
          </a:p>
          <a:p>
            <a:r>
              <a:rPr lang="ru-RU" b="1" dirty="0" smtClean="0"/>
              <a:t>Нарушение санитарных правил: глава </a:t>
            </a:r>
            <a:r>
              <a:rPr lang="en-US" b="1" dirty="0" smtClean="0"/>
              <a:t>I</a:t>
            </a:r>
            <a:r>
              <a:rPr lang="ru-RU" b="1" dirty="0" smtClean="0"/>
              <a:t> пункты 4.2, 4.4,  6.2, 11.14 </a:t>
            </a:r>
            <a:r>
              <a:rPr lang="ru-RU" b="1" dirty="0" err="1" smtClean="0"/>
              <a:t>СанПиН</a:t>
            </a:r>
            <a:r>
              <a:rPr lang="ru-RU" b="1" dirty="0" smtClean="0"/>
              <a:t> 2.1.3.2630-10</a:t>
            </a:r>
            <a:r>
              <a:rPr lang="ru-RU" dirty="0" smtClean="0"/>
              <a:t> «Санитарно-эпидемиологические требования к организациям, осуществляющим медицинскую деятельность»:</a:t>
            </a:r>
            <a:r>
              <a:rPr lang="ru-RU" b="1" dirty="0" smtClean="0"/>
              <a:t> Нарушение санитарных правил:</a:t>
            </a:r>
            <a:r>
              <a:rPr lang="ru-RU" dirty="0" smtClean="0"/>
              <a:t> </a:t>
            </a:r>
            <a:r>
              <a:rPr lang="ru-RU" b="1" dirty="0" smtClean="0"/>
              <a:t>пунктов  5.5, 5.16,  15.1 СП 2.3.6.1079-01</a:t>
            </a:r>
            <a:r>
              <a:rPr lang="ru-RU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dirty="0" err="1" smtClean="0"/>
              <a:t>оборотоспособности</a:t>
            </a:r>
            <a:r>
              <a:rPr lang="ru-RU" dirty="0" smtClean="0"/>
              <a:t>  в них пищевых продуктов и продовольственного сырья».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 «Как делать нужно»</a:t>
            </a:r>
            <a:r>
              <a:rPr lang="ru-RU" dirty="0" smtClean="0"/>
              <a:t>: </a:t>
            </a:r>
            <a:r>
              <a:rPr lang="ru-RU" b="1" u="sng" dirty="0" smtClean="0"/>
              <a:t>п. 4.2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</a:t>
            </a:r>
            <a:r>
              <a:rPr lang="ru-RU" dirty="0" smtClean="0"/>
              <a:t> Поверхность стен, полов и потолков помещений должна быть гладкой, без дефектов, легкодоступной для влажной уборки и устойчивой к обработке моющими и дезинфицирующими средствами. При использовании панелей их конструкция также должна обеспечивать гладкую поверхность.</a:t>
            </a:r>
          </a:p>
          <a:p>
            <a:r>
              <a:rPr lang="ru-RU" b="1" u="sng" dirty="0" smtClean="0"/>
              <a:t>п. 4.4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 </a:t>
            </a:r>
            <a:r>
              <a:rPr lang="ru-RU" dirty="0" smtClean="0"/>
              <a:t> В помещениях классов чистоты А и Б покрытия стен на всю высоту помещений и потолка должны быть гладкими, влагостойкими, устойчивыми к применению моющих и дезинфицирующих средств.</a:t>
            </a:r>
          </a:p>
          <a:p>
            <a:endParaRPr lang="ru-RU" dirty="0"/>
          </a:p>
        </p:txBody>
      </p:sp>
      <p:pic>
        <p:nvPicPr>
          <p:cNvPr id="3076" name="Picture 4" descr="http://iz.com.ua/wp-content/uploads/2017/03/1488533139_dsc_12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085184"/>
            <a:ext cx="2665232" cy="1770899"/>
          </a:xfrm>
          <a:prstGeom prst="rect">
            <a:avLst/>
          </a:prstGeom>
          <a:noFill/>
        </p:spPr>
      </p:pic>
      <p:pic>
        <p:nvPicPr>
          <p:cNvPr id="3080" name="Picture 8" descr="https://jkuhnya.ru/wp-content/uploads/2013/11/primer-togo-v-kakom-sostoyanii-dolzhny-sohranyatsya-bytovye-pribory-posle-2-3-let-ekspluatatsi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4939063"/>
            <a:ext cx="2736449" cy="19189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55000" lnSpcReduction="20000"/>
          </a:bodyPr>
          <a:lstStyle/>
          <a:p>
            <a:r>
              <a:rPr lang="ru-RU" b="1" u="sng" dirty="0" smtClean="0"/>
              <a:t>п. 6.2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 </a:t>
            </a:r>
            <a:r>
              <a:rPr lang="ru-RU" dirty="0" smtClean="0"/>
              <a:t> Нагревательные приборы должны иметь гладкую поверхность, исключающую </a:t>
            </a:r>
            <a:r>
              <a:rPr lang="ru-RU" dirty="0" err="1" smtClean="0"/>
              <a:t>адсорбирование</a:t>
            </a:r>
            <a:r>
              <a:rPr lang="ru-RU" dirty="0" smtClean="0"/>
              <a:t> пыли и устойчивую к воздействию моющих и дезинфицирующих растворов. </a:t>
            </a:r>
          </a:p>
          <a:p>
            <a:r>
              <a:rPr lang="ru-RU" b="1" u="sng" dirty="0" smtClean="0"/>
              <a:t>п. 11.14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 </a:t>
            </a:r>
            <a:r>
              <a:rPr lang="ru-RU" dirty="0" smtClean="0"/>
              <a:t>Устранение текущих дефектов отделки (ликвидация протечек на потолках и стенах, следов сырости, плесени, заделка трещин, щелей, выбоин, восстановление отслоившейся облицовочной плитки, дефектов напольных покрытий и других) должно проводиться незамедлительно.</a:t>
            </a:r>
          </a:p>
          <a:p>
            <a:r>
              <a:rPr lang="ru-RU" b="1" u="sng" dirty="0" smtClean="0"/>
              <a:t>п.</a:t>
            </a:r>
            <a:r>
              <a:rPr lang="ru-RU" b="1" dirty="0" smtClean="0"/>
              <a:t> </a:t>
            </a:r>
            <a:r>
              <a:rPr lang="ru-RU" b="1" u="sng" dirty="0" smtClean="0"/>
              <a:t>5.5 СП 2.3.6.1079-01 </a:t>
            </a:r>
            <a:r>
              <a:rPr lang="ru-RU" dirty="0" smtClean="0"/>
              <a:t>Стены производственных помещений на высоту не менее 1,7 м отделываются облицовочной плиткой или другими материалами, выдерживающими влажную уборку и дезинфекцию. Потолки оштукатуриваются и белятся или отделываются другими материалами. Полы выполняются из </a:t>
            </a:r>
            <a:r>
              <a:rPr lang="ru-RU" dirty="0" err="1" smtClean="0"/>
              <a:t>ударопрочных</a:t>
            </a:r>
            <a:r>
              <a:rPr lang="ru-RU" dirty="0" smtClean="0"/>
              <a:t> материалов, исключающих скольжение, и имеют уклоны к сливным трапам.</a:t>
            </a:r>
          </a:p>
          <a:p>
            <a:r>
              <a:rPr lang="ru-RU" b="1" u="sng" dirty="0" smtClean="0"/>
              <a:t>п. 5.16 СП 2.3.6.1079-01 </a:t>
            </a:r>
            <a:r>
              <a:rPr lang="ru-RU" dirty="0" smtClean="0"/>
              <a:t>В организациях общественного питания должен проводиться косметический ремонт (побелка и покраска помещений, профилактический ремонт санитарно-технического и технологического оборудования) по мере необходимости и его покраска.</a:t>
            </a:r>
          </a:p>
          <a:p>
            <a:r>
              <a:rPr lang="ru-RU" b="1" u="sng" dirty="0" smtClean="0"/>
              <a:t>п. 15.1 СП 2.3.6.1079-01  </a:t>
            </a:r>
            <a:r>
              <a:rPr lang="ru-RU" dirty="0" smtClean="0"/>
              <a:t>Руководитель организации обеспечивает:</a:t>
            </a:r>
          </a:p>
          <a:p>
            <a:r>
              <a:rPr lang="ru-RU" dirty="0" smtClean="0"/>
              <a:t>- наличие на каждом предприятии настоящих санитарных правил;</a:t>
            </a:r>
          </a:p>
          <a:p>
            <a:r>
              <a:rPr lang="ru-RU" dirty="0" smtClean="0"/>
              <a:t>- выполнение требований санитарных правил всеми работниками предприятия;</a:t>
            </a:r>
          </a:p>
          <a:p>
            <a:r>
              <a:rPr lang="ru-RU" dirty="0" smtClean="0"/>
              <a:t>- организацию производственного и лабораторного контроля;</a:t>
            </a:r>
          </a:p>
          <a:p>
            <a:r>
              <a:rPr lang="ru-RU" dirty="0" smtClean="0"/>
              <a:t>- необходимые условия для соблюдения санитарных норм и правил на всех этапах приготовления и реализации блюд и изделий, гарантирующих их качество и безопасность для здоровья потребителей;</a:t>
            </a:r>
          </a:p>
          <a:p>
            <a:r>
              <a:rPr lang="ru-RU" dirty="0" smtClean="0"/>
              <a:t>- условия труда работников в соответствии с действующим законодательством, санитарными правилами, гигиеническими нормативами.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29.04.2018 г. вступил в силу </a:t>
            </a:r>
            <a:r>
              <a:rPr lang="ru-RU" u="sng" dirty="0" smtClean="0">
                <a:hlinkClick r:id="rId2"/>
              </a:rPr>
              <a:t>Федеральный закон от 18.04.2018 № 81-ФЗ</a:t>
            </a:r>
            <a:r>
              <a:rPr lang="ru-RU" dirty="0" smtClean="0"/>
              <a:t> "О внесении изменений в отдельные законодательные акты Российской Федерации", который изменил порядок проведения контрольных закупок, осуществляемых органом государственного контроля (надзора). Введены </a:t>
            </a:r>
            <a:r>
              <a:rPr lang="ru-RU" b="1" u="sng" dirty="0" smtClean="0"/>
              <a:t>новые правила проведения</a:t>
            </a:r>
            <a:r>
              <a:rPr lang="ru-RU" u="sng" dirty="0" smtClean="0"/>
              <a:t> </a:t>
            </a:r>
            <a:r>
              <a:rPr lang="ru-RU" b="1" u="sng" dirty="0" smtClean="0"/>
              <a:t>контрольной закупки</a:t>
            </a:r>
            <a:r>
              <a:rPr lang="ru-RU" dirty="0" smtClean="0"/>
              <a:t>, органом государственного контроля (надзора) дано право проводить контрольные закупки и делать это:</a:t>
            </a:r>
          </a:p>
          <a:p>
            <a:r>
              <a:rPr lang="ru-RU" dirty="0" smtClean="0"/>
              <a:t>а) незамедлительно;</a:t>
            </a:r>
          </a:p>
          <a:p>
            <a:r>
              <a:rPr lang="ru-RU" dirty="0" smtClean="0"/>
              <a:t>б) без предварительного уведомления об этом магазина;</a:t>
            </a:r>
          </a:p>
          <a:p>
            <a:r>
              <a:rPr lang="ru-RU" dirty="0" smtClean="0"/>
              <a:t>в) с направлением сообщения о такой закупке прокуратуре.</a:t>
            </a:r>
          </a:p>
          <a:p>
            <a:r>
              <a:rPr lang="ru-RU" dirty="0" smtClean="0"/>
              <a:t>Если найдутся нарушения, то проверяющий обязан предъявить представителю компании свое удостоверение и приказ о проведении закупки. Если нарушения не найдут, то внеочередная проверка на том же основании уже не может быть проведена. Факт нарушений</a:t>
            </a:r>
            <a:r>
              <a:rPr lang="ru-RU" dirty="0" smtClean="0">
                <a:solidFill>
                  <a:schemeClr val="accent2"/>
                </a:solidFill>
              </a:rPr>
              <a:t> </a:t>
            </a:r>
            <a:r>
              <a:rPr lang="ru-RU" dirty="0" smtClean="0"/>
              <a:t>считается опровергнутым.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1800" u="sng" dirty="0" smtClean="0"/>
              <a:t/>
            </a:r>
            <a:br>
              <a:rPr lang="en-US" sz="1800" u="sng" dirty="0" smtClean="0"/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2300" u="sng" dirty="0" smtClean="0">
                <a:solidFill>
                  <a:srgbClr val="FF0000"/>
                </a:solidFill>
              </a:rPr>
              <a:t>I</a:t>
            </a:r>
            <a:r>
              <a:rPr lang="ru-RU" sz="2300" u="sng" dirty="0" smtClean="0">
                <a:solidFill>
                  <a:srgbClr val="FF0000"/>
                </a:solidFill>
              </a:rPr>
              <a:t>.Изменения в законодательстве.</a:t>
            </a:r>
            <a:r>
              <a:rPr lang="ru-RU" sz="2300" dirty="0" smtClean="0">
                <a:solidFill>
                  <a:srgbClr val="FF0000"/>
                </a:solidFill>
              </a:rPr>
              <a:t/>
            </a:r>
            <a:br>
              <a:rPr lang="ru-RU" sz="2300" dirty="0" smtClean="0">
                <a:solidFill>
                  <a:srgbClr val="FF0000"/>
                </a:solidFill>
              </a:rPr>
            </a:br>
            <a:r>
              <a:rPr lang="ru-RU" sz="2300" dirty="0" smtClean="0">
                <a:solidFill>
                  <a:srgbClr val="FF0000"/>
                </a:solidFill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b="1" dirty="0" smtClean="0"/>
              <a:t>Пример нарушения: </a:t>
            </a:r>
            <a:r>
              <a:rPr lang="ru-RU" dirty="0" smtClean="0"/>
              <a:t>Уровень искусственной освещенности в ряде помещений лечебного учреждения  не соответствует установленным гигиеническим нормативам, 341;424;416 ; 226 Лк при норме 500 Лк.</a:t>
            </a:r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11, 25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требований; </a:t>
            </a:r>
            <a:r>
              <a:rPr lang="ru-RU" b="1" dirty="0" smtClean="0"/>
              <a:t>нарушением санитарных правил: глава </a:t>
            </a:r>
            <a:r>
              <a:rPr lang="en-US" b="1" dirty="0" smtClean="0"/>
              <a:t>I</a:t>
            </a:r>
            <a:r>
              <a:rPr lang="ru-RU" b="1" dirty="0" smtClean="0"/>
              <a:t> пункт 7.5, приложение 5 </a:t>
            </a:r>
            <a:r>
              <a:rPr lang="ru-RU" b="1" dirty="0" err="1" smtClean="0"/>
              <a:t>СанПиН</a:t>
            </a:r>
            <a:r>
              <a:rPr lang="ru-RU" b="1" dirty="0" smtClean="0"/>
              <a:t> 2.1.3.2630-10 </a:t>
            </a:r>
            <a:r>
              <a:rPr lang="ru-RU" dirty="0" smtClean="0"/>
              <a:t>«Санитарно-эпидемиологические требования к организациям, осуществляющим медицинскую  деятельность».</a:t>
            </a:r>
          </a:p>
          <a:p>
            <a:endParaRPr lang="ru-RU" dirty="0" smtClean="0"/>
          </a:p>
          <a:p>
            <a:r>
              <a:rPr lang="ru-RU" b="1" dirty="0" smtClean="0"/>
              <a:t> «Как делать нужно»</a:t>
            </a:r>
            <a:r>
              <a:rPr lang="ru-RU" dirty="0" smtClean="0"/>
              <a:t>: </a:t>
            </a:r>
            <a:r>
              <a:rPr lang="ru-RU" b="1" u="sng" dirty="0" smtClean="0"/>
              <a:t>глава </a:t>
            </a:r>
            <a:r>
              <a:rPr lang="en-US" b="1" u="sng" dirty="0" smtClean="0"/>
              <a:t>I</a:t>
            </a:r>
            <a:r>
              <a:rPr lang="ru-RU" b="1" u="sng" dirty="0" smtClean="0"/>
              <a:t> пункт 7.5, приложение 5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  </a:t>
            </a:r>
            <a:r>
              <a:rPr lang="ru-RU" dirty="0" smtClean="0"/>
              <a:t>В медицинских организациях уровень естественного и искусственного освещения должен соответствовать санитарным нормам и правилам. Норма освещенности в процедурных, операционных, манипуляционных помещениях составляет 500 Лк.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mednewt.ru/images/uslugi/1/clinic_img_1405700914.36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5085184"/>
            <a:ext cx="2880320" cy="1772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2" descr="http://www.medteh-invest.com.ua/upload/shop_3/6/6/3/group_663/shop_group_image6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5013176"/>
            <a:ext cx="3262599" cy="18448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ru-RU" b="1" dirty="0" smtClean="0"/>
              <a:t>Пример нарушения:</a:t>
            </a:r>
            <a:r>
              <a:rPr lang="ru-RU" dirty="0" smtClean="0"/>
              <a:t> Пищеблок не обеспечен достаточным количеством необходимого оборудования в соответствии с требованиями санитарных  правил.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11, 15, 17, 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требований.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Нарушение санитарных правил:</a:t>
            </a:r>
            <a:r>
              <a:rPr lang="ru-RU" dirty="0" smtClean="0"/>
              <a:t> </a:t>
            </a:r>
            <a:r>
              <a:rPr lang="ru-RU" b="1" dirty="0" smtClean="0"/>
              <a:t>п.п. 6.1, 15.1СП 2.3.6.1079-01</a:t>
            </a:r>
            <a:r>
              <a:rPr lang="ru-RU" dirty="0" smtClean="0"/>
              <a:t>«Санитарно-эпидемиологические требования к организациям общественного питания, изготовлению и </a:t>
            </a:r>
            <a:r>
              <a:rPr lang="ru-RU" dirty="0" err="1" smtClean="0"/>
              <a:t>оборотоспособности</a:t>
            </a:r>
            <a:r>
              <a:rPr lang="ru-RU" dirty="0" smtClean="0"/>
              <a:t>  в них пищевых продуктов и продовольственного сырья».</a:t>
            </a:r>
          </a:p>
          <a:p>
            <a:r>
              <a:rPr lang="ru-RU" b="1" dirty="0" smtClean="0"/>
              <a:t>«Как делать нужно»: </a:t>
            </a:r>
            <a:r>
              <a:rPr lang="ru-RU" b="1" u="sng" dirty="0" smtClean="0"/>
              <a:t>п. 6.1 СП 2.3.6.1079-01 </a:t>
            </a:r>
            <a:r>
              <a:rPr lang="ru-RU" dirty="0" smtClean="0"/>
              <a:t>Организации обеспечиваются достаточным количеством необходимого оборудования и предметами материально-технического оснащения.</a:t>
            </a:r>
          </a:p>
          <a:p>
            <a:r>
              <a:rPr lang="ru-RU" b="1" u="sng" dirty="0" smtClean="0"/>
              <a:t>п. 15.1СП 2.3.6.1079-01</a:t>
            </a:r>
            <a:r>
              <a:rPr lang="ru-RU" dirty="0" smtClean="0"/>
              <a:t> Руководитель организации обеспечивает:</a:t>
            </a:r>
          </a:p>
          <a:p>
            <a:r>
              <a:rPr lang="ru-RU" dirty="0" smtClean="0"/>
              <a:t>- исправную работу технологического, холодильного и другого оборудования предприятия;</a:t>
            </a:r>
          </a:p>
          <a:p>
            <a:r>
              <a:rPr lang="ru-RU" dirty="0" smtClean="0"/>
              <a:t>- наличие достаточного количества                                                     производственного инвентаря, посуды                                                                      и других предметов материально-                                                             технического оснащения</a:t>
            </a:r>
            <a:endParaRPr lang="ru-RU" dirty="0"/>
          </a:p>
        </p:txBody>
      </p:sp>
      <p:pic>
        <p:nvPicPr>
          <p:cNvPr id="33796" name="Picture 4" descr="http://sad34prim.ru/d/469415/d/p10300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5" y="4496308"/>
            <a:ext cx="3995936" cy="23616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b="1" dirty="0" smtClean="0"/>
              <a:t>Пример нарушения:</a:t>
            </a:r>
            <a:r>
              <a:rPr lang="ru-RU" dirty="0" smtClean="0"/>
              <a:t> </a:t>
            </a:r>
            <a:r>
              <a:rPr lang="ru-RU" b="1" dirty="0" smtClean="0"/>
              <a:t>Наличие синантропных членистоногих (тараканов) в ряде помещений  лечебного учреждения</a:t>
            </a:r>
            <a:endParaRPr lang="ru-RU" dirty="0" smtClean="0"/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 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требований.</a:t>
            </a:r>
          </a:p>
          <a:p>
            <a:r>
              <a:rPr lang="ru-RU" b="1" dirty="0" smtClean="0"/>
              <a:t>Нарушением санитарных правил: </a:t>
            </a:r>
            <a:r>
              <a:rPr lang="ru-RU" dirty="0" smtClean="0"/>
              <a:t>пункт 11. 23 </a:t>
            </a:r>
            <a:r>
              <a:rPr lang="ru-RU" dirty="0" err="1" smtClean="0"/>
              <a:t>СанПиН</a:t>
            </a:r>
            <a:r>
              <a:rPr lang="ru-RU" dirty="0" smtClean="0"/>
              <a:t> 2.1.3.2630-10 «Санитарно-эпидемиологические требования к организациям, осуществляющим медицинскую деятельность».</a:t>
            </a:r>
          </a:p>
          <a:p>
            <a:r>
              <a:rPr lang="ru-RU" b="1" dirty="0" smtClean="0"/>
              <a:t>«Как делать нужно»:</a:t>
            </a:r>
            <a:r>
              <a:rPr lang="ru-RU" b="1" u="sng" dirty="0" smtClean="0"/>
              <a:t> пункт 11.23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2.1.3.2630-10</a:t>
            </a:r>
            <a:r>
              <a:rPr lang="ru-RU" dirty="0" smtClean="0"/>
              <a:t>  В организации осуществляющей                                                     медицинскую деятельность                                                                     не должно быть синантропных                                               членистоногих. Проведение                                         дезинсекции должно осуществляться                                                           в соответствии с санитарными                                                               правилами специализированными                            организациями.</a:t>
            </a:r>
          </a:p>
          <a:p>
            <a:endParaRPr lang="ru-RU" dirty="0"/>
          </a:p>
        </p:txBody>
      </p:sp>
      <p:pic>
        <p:nvPicPr>
          <p:cNvPr id="4" name="Рисунок 3" descr="http://do.e1.ru/preview/do/4856a39e9041f9c5cb6864872468fe7d_1444796752_170_170_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3861048"/>
            <a:ext cx="2915394" cy="2996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/>
              <a:t>Пример нарушения: </a:t>
            </a:r>
            <a:r>
              <a:rPr lang="ru-RU" dirty="0" smtClean="0"/>
              <a:t>Рентгеновские кабинеты не укомплектованы обязательным набором индивидуальных средств защиты, а именно:</a:t>
            </a:r>
          </a:p>
          <a:p>
            <a:r>
              <a:rPr lang="ru-RU" dirty="0" smtClean="0"/>
              <a:t>- в рентгеновском кабинете отсутствует передник рентгенозащитный или юбка рентгенозащитная,  </a:t>
            </a:r>
          </a:p>
          <a:p>
            <a:r>
              <a:rPr lang="ru-RU" dirty="0" smtClean="0"/>
              <a:t>- в рентгеновском кабинете отсутствует набор пластин рентгенозащитных, </a:t>
            </a:r>
          </a:p>
          <a:p>
            <a:r>
              <a:rPr lang="ru-RU" dirty="0" smtClean="0"/>
              <a:t>- в кабинете рентгенодиагностики отсутствует набор пластин рентгенозащитных.</a:t>
            </a:r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</a:t>
            </a:r>
            <a:r>
              <a:rPr lang="ru-RU" dirty="0" smtClean="0"/>
              <a:t> </a:t>
            </a:r>
            <a:r>
              <a:rPr lang="ru-RU" b="1" dirty="0" smtClean="0"/>
              <a:t>ст. 11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а так же </a:t>
            </a:r>
            <a:r>
              <a:rPr lang="ru-RU" b="1" dirty="0" smtClean="0"/>
              <a:t>п. 5.5 </a:t>
            </a:r>
            <a:r>
              <a:rPr lang="ru-RU" b="1" dirty="0" err="1" smtClean="0"/>
              <a:t>СанПиН</a:t>
            </a:r>
            <a:r>
              <a:rPr lang="ru-RU" b="1" dirty="0" smtClean="0"/>
              <a:t> 2.6.1.1192-03</a:t>
            </a:r>
            <a:r>
              <a:rPr lang="ru-RU" dirty="0" smtClean="0"/>
              <a:t>  «Гигиенические требования к устройству и эксплуатации рентгеновских кабинетов, аппаратов и проведению рентгенологических исследований».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smtClean="0"/>
              <a:t> «Как делать нужно»</a:t>
            </a:r>
            <a:r>
              <a:rPr lang="ru-RU" dirty="0" smtClean="0"/>
              <a:t>: </a:t>
            </a:r>
            <a:r>
              <a:rPr lang="ru-RU" b="1" u="sng" dirty="0" smtClean="0"/>
              <a:t>п. 5.5 </a:t>
            </a:r>
            <a:r>
              <a:rPr lang="ru-RU" b="1" u="sng" dirty="0" err="1" smtClean="0"/>
              <a:t>СанПиН</a:t>
            </a:r>
            <a:r>
              <a:rPr lang="ru-RU" b="1" u="sng" dirty="0" smtClean="0"/>
              <a:t> 2.6.1.1192-03</a:t>
            </a:r>
            <a:r>
              <a:rPr lang="ru-RU" dirty="0" smtClean="0"/>
              <a:t>  Рентгеновские кабинеты различного назначения должны иметь обязательный набор передвижных и индивидуальных средств радиационной защиты, приведенных в </a:t>
            </a:r>
            <a:r>
              <a:rPr lang="ru-RU" dirty="0" smtClean="0">
                <a:hlinkClick r:id="rId2" action="ppaction://hlinkfile"/>
              </a:rPr>
              <a:t>Приложении 8</a:t>
            </a:r>
            <a:r>
              <a:rPr lang="ru-RU" dirty="0" smtClean="0"/>
              <a:t>, а именно, при рентгенографических исследованиях правилами предусмотрен следующий комплект средств радиационной защиты: фартук защитный </a:t>
            </a:r>
            <a:r>
              <a:rPr lang="ru-RU" dirty="0" smtClean="0"/>
              <a:t>                               односторонний</a:t>
            </a:r>
            <a:r>
              <a:rPr lang="ru-RU" dirty="0" smtClean="0"/>
              <a:t>,  воротник защитный, передник </a:t>
            </a:r>
            <a:r>
              <a:rPr lang="ru-RU" dirty="0" smtClean="0"/>
              <a:t>                                                                  для </a:t>
            </a:r>
            <a:r>
              <a:rPr lang="ru-RU" dirty="0" smtClean="0"/>
              <a:t>защиты гонад или юбка защитная, </a:t>
            </a:r>
            <a:r>
              <a:rPr lang="ru-RU" dirty="0" smtClean="0"/>
              <a:t>                                                                          набор </a:t>
            </a:r>
            <a:r>
              <a:rPr lang="ru-RU" dirty="0" smtClean="0"/>
              <a:t>защитных пластин.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://med-x-ray.ru/image.php/images/upload/rentgen/individ_zashita_title.png?width=200&amp;image=/images/upload/rentgen/individ_zashita_title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9000" y="4869160"/>
            <a:ext cx="1905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nmg-msk.ru/image/cache/data/product/rengen/odejda/14_1-500x500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5229200"/>
            <a:ext cx="1800200" cy="16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92500" lnSpcReduction="10000"/>
          </a:bodyPr>
          <a:lstStyle/>
          <a:p>
            <a:r>
              <a:rPr lang="ru-RU" sz="2200" dirty="0" smtClean="0"/>
              <a:t>При осуществлении государственного </a:t>
            </a:r>
            <a:r>
              <a:rPr lang="ru-RU" sz="2200" dirty="0" smtClean="0"/>
              <a:t>                                  контроля </a:t>
            </a:r>
            <a:r>
              <a:rPr lang="ru-RU" sz="2200" dirty="0" smtClean="0"/>
              <a:t>за обеспечением </a:t>
            </a:r>
            <a:r>
              <a:rPr lang="ru-RU" sz="2200" dirty="0" smtClean="0"/>
              <a:t>                                                  безопасности </a:t>
            </a:r>
            <a:r>
              <a:rPr lang="ru-RU" sz="2200" dirty="0" smtClean="0"/>
              <a:t>донорской крови и </a:t>
            </a:r>
            <a:r>
              <a:rPr lang="ru-RU" sz="2200" dirty="0" smtClean="0"/>
              <a:t>                                                          ее </a:t>
            </a:r>
            <a:r>
              <a:rPr lang="ru-RU" sz="2200" dirty="0" smtClean="0"/>
              <a:t>компонентов:</a:t>
            </a:r>
          </a:p>
          <a:p>
            <a:r>
              <a:rPr lang="ru-RU" sz="2200" b="1" dirty="0" smtClean="0"/>
              <a:t>выявлено нарушение</a:t>
            </a:r>
            <a:r>
              <a:rPr lang="ru-RU" sz="2200" dirty="0" smtClean="0"/>
              <a:t> пункта 18,19</a:t>
            </a:r>
            <a:r>
              <a:rPr lang="ru-RU" sz="2200" dirty="0" smtClean="0"/>
              <a:t>,                                                                                     </a:t>
            </a:r>
            <a:r>
              <a:rPr lang="ru-RU" sz="2200" dirty="0" smtClean="0"/>
              <a:t>п. 33 приложения 1 Приказа </a:t>
            </a:r>
            <a:r>
              <a:rPr lang="ru-RU" sz="2200" dirty="0" smtClean="0"/>
              <a:t>                                       Министерства </a:t>
            </a:r>
            <a:r>
              <a:rPr lang="ru-RU" sz="2200" dirty="0" smtClean="0"/>
              <a:t>здравоохранения РФ </a:t>
            </a:r>
            <a:r>
              <a:rPr lang="ru-RU" sz="2200" dirty="0" smtClean="0"/>
              <a:t>                                                         от </a:t>
            </a:r>
            <a:r>
              <a:rPr lang="ru-RU" sz="2200" dirty="0" smtClean="0"/>
              <a:t>2 апреля 2013г. №183н «Об </a:t>
            </a:r>
            <a:r>
              <a:rPr lang="ru-RU" sz="2200" dirty="0" smtClean="0"/>
              <a:t>                                          утверждении </a:t>
            </a:r>
            <a:r>
              <a:rPr lang="ru-RU" sz="2200" dirty="0" smtClean="0"/>
              <a:t>правил </a:t>
            </a:r>
            <a:r>
              <a:rPr lang="ru-RU" sz="2200" dirty="0" smtClean="0"/>
              <a:t>клинического                                </a:t>
            </a:r>
            <a:r>
              <a:rPr lang="ru-RU" sz="2200" dirty="0" smtClean="0"/>
              <a:t>использования донорской крови </a:t>
            </a:r>
            <a:r>
              <a:rPr lang="ru-RU" sz="2200" dirty="0" smtClean="0"/>
              <a:t>и                                                   </a:t>
            </a:r>
            <a:r>
              <a:rPr lang="ru-RU" sz="2200" dirty="0" smtClean="0"/>
              <a:t>(или) ее компонентов»:  в </a:t>
            </a:r>
            <a:r>
              <a:rPr lang="ru-RU" sz="2200" dirty="0" smtClean="0"/>
              <a:t>протоколах                                                                            </a:t>
            </a:r>
            <a:r>
              <a:rPr lang="ru-RU" sz="2200" dirty="0" smtClean="0"/>
              <a:t>переливания компонентов </a:t>
            </a:r>
            <a:r>
              <a:rPr lang="ru-RU" sz="2200" dirty="0" smtClean="0"/>
              <a:t>донорской                                  </a:t>
            </a:r>
            <a:r>
              <a:rPr lang="ru-RU" sz="2200" dirty="0" smtClean="0"/>
              <a:t>крови не указан цвет мочи реципиента.</a:t>
            </a:r>
          </a:p>
          <a:p>
            <a:r>
              <a:rPr lang="ru-RU" sz="2200" b="1" dirty="0" smtClean="0"/>
              <a:t>«Как делать нужно</a:t>
            </a:r>
            <a:r>
              <a:rPr lang="ru-RU" sz="2200" dirty="0" smtClean="0"/>
              <a:t>»: лечащий врач </a:t>
            </a:r>
            <a:r>
              <a:rPr lang="ru-RU" sz="2200" dirty="0" smtClean="0"/>
              <a:t>                            контролирует </a:t>
            </a:r>
            <a:r>
              <a:rPr lang="ru-RU" sz="2200" dirty="0" smtClean="0"/>
              <a:t>и фиксирует цвет </a:t>
            </a:r>
            <a:r>
              <a:rPr lang="ru-RU" sz="2200" dirty="0" smtClean="0"/>
              <a:t>мочи                                      </a:t>
            </a:r>
            <a:r>
              <a:rPr lang="ru-RU" sz="2200" dirty="0" smtClean="0"/>
              <a:t>реципиента в медицинской </a:t>
            </a:r>
            <a:r>
              <a:rPr lang="ru-RU" sz="2200" dirty="0" smtClean="0"/>
              <a:t>                                         документации</a:t>
            </a:r>
            <a:r>
              <a:rPr lang="ru-RU" sz="2200" dirty="0" smtClean="0"/>
              <a:t>, протоколах </a:t>
            </a:r>
            <a:r>
              <a:rPr lang="ru-RU" sz="2200" dirty="0" smtClean="0"/>
              <a:t>                                               переливания </a:t>
            </a:r>
            <a:r>
              <a:rPr lang="ru-RU" sz="2200" dirty="0" smtClean="0"/>
              <a:t>компонентов </a:t>
            </a:r>
            <a:r>
              <a:rPr lang="ru-RU" sz="2200" dirty="0" smtClean="0"/>
              <a:t>                                                      донорской </a:t>
            </a:r>
            <a:r>
              <a:rPr lang="ru-RU" sz="2200" dirty="0" smtClean="0"/>
              <a:t>крови.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https://studfiles.net/html/2706/18/html_hzLSOJjTVk.TVsP/img-FK93xZ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0"/>
            <a:ext cx="313184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/>
          <a:lstStyle/>
          <a:p>
            <a:pPr algn="ctr">
              <a:buNone/>
            </a:pPr>
            <a:r>
              <a:rPr lang="ru-RU" sz="4800" b="1" dirty="0" smtClean="0">
                <a:solidFill>
                  <a:srgbClr val="002060"/>
                </a:solidFill>
              </a:rPr>
              <a:t>СПАСИБО ЗА ВНИМАНИЕ!</a:t>
            </a:r>
            <a:endParaRPr lang="ru-RU" sz="48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http://akhutherapeutics.com/wp-content/uploads/2016/04/Handshake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827584" y="1628800"/>
            <a:ext cx="7560840" cy="3528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40000" lnSpcReduction="20000"/>
          </a:bodyPr>
          <a:lstStyle/>
          <a:p>
            <a:r>
              <a:rPr lang="ru-RU" sz="6400" dirty="0" smtClean="0"/>
              <a:t>Также в качестве оснований для проведения контрольной закупки добавлен еще один пункт - </a:t>
            </a:r>
            <a:r>
              <a:rPr lang="ru-RU" sz="6400" b="1" u="sng" dirty="0" smtClean="0"/>
              <a:t>«нарушение требований к маркировке товара»</a:t>
            </a:r>
            <a:r>
              <a:rPr lang="ru-RU" sz="6400" dirty="0" smtClean="0"/>
              <a:t>. Он дополнил список оснований, состоящий из: </a:t>
            </a:r>
          </a:p>
          <a:p>
            <a:r>
              <a:rPr lang="ru-RU" sz="6400" dirty="0" smtClean="0"/>
              <a:t>а) возникновение угрозы причинения вреда жизни, здоровью граждан, а также угрозы чрезвычайных ситуаций природного и техногенного характера; </a:t>
            </a:r>
          </a:p>
          <a:p>
            <a:r>
              <a:rPr lang="ru-RU" sz="6400" dirty="0" smtClean="0"/>
              <a:t>б) причинение вреда жизни, здоровью граждан, а также возникновение чрезвычайных ситуаций природного и техногенного характера; </a:t>
            </a:r>
          </a:p>
          <a:p>
            <a:r>
              <a:rPr lang="ru-RU" sz="6400" dirty="0" smtClean="0"/>
              <a:t>в) нарушение прав потребителей (в случае обращения в орган, осуществляющий федеральный государственный надзор в области защиты прав потребителей).</a:t>
            </a:r>
            <a:endParaRPr lang="ru-RU" sz="6400" dirty="0" smtClean="0">
              <a:solidFill>
                <a:schemeClr val="accent2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Значительное количество постановлений о назначении предупреждения связано с включением в </a:t>
            </a:r>
            <a:r>
              <a:rPr lang="ru-RU" b="1" u="sng" dirty="0" err="1" smtClean="0"/>
              <a:t>КоАП</a:t>
            </a:r>
            <a:r>
              <a:rPr lang="ru-RU" b="1" u="sng" dirty="0" smtClean="0"/>
              <a:t> РФ статьи 4.1.1</a:t>
            </a:r>
            <a:r>
              <a:rPr lang="ru-RU" dirty="0" smtClean="0"/>
              <a:t> «Замена административного наказания в виде административного штрафа предупреждением». В соответствии со статьей 4.1.1 </a:t>
            </a:r>
            <a:r>
              <a:rPr lang="ru-RU" dirty="0" err="1" smtClean="0"/>
              <a:t>КоАП</a:t>
            </a:r>
            <a:r>
              <a:rPr lang="ru-RU" dirty="0" smtClean="0"/>
              <a:t> РФ административное наказание в виде административного штрафа заменяется на предупреждение в отношении субъектов малого и среднего предпринимательств. В перечень нарушений, при которых штраф не подлежит замене на предупреждение (недобросовестная конкуренция, невыполнение в срок законного предписания контролирующего органа, подделка документов, незаконное вознаграждение, нарушение требований к образовательной деятельности и др.) нарушения в сфере санитарно-эпидемиологического благополучия населения и защиты прав потребителей не включены.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Постановлением главного государственного санитарного врача РФ № 25 от 13.02.2018 г. утверждены гигиенические нормативы </a:t>
            </a:r>
            <a:r>
              <a:rPr lang="ru-RU" b="1" dirty="0" smtClean="0"/>
              <a:t>ГН 2.2.5.3532-18 «Предельно допустимые концентрации (ПДК) вредных веществ в воздухе рабочей зоны».</a:t>
            </a:r>
            <a:r>
              <a:rPr lang="ru-RU" dirty="0" smtClean="0"/>
              <a:t> Этим же постановлением признаны утратившими силу гигиенические нормативы ГН 2.2.5.1313-03"Предельно допустимые концентрации (ПДК) вредных веществ в воздухе рабочей зоны".</a:t>
            </a:r>
            <a:endParaRPr lang="ru-RU" b="1" dirty="0" smtClean="0"/>
          </a:p>
          <a:p>
            <a:r>
              <a:rPr lang="ru-RU" dirty="0" smtClean="0"/>
              <a:t>Постановлением главного государственного санитарного врача РФ № 32 от 10.05.2018 г. утверждены гигиенические нормативы </a:t>
            </a:r>
            <a:r>
              <a:rPr lang="ru-RU" b="1" dirty="0" smtClean="0"/>
              <a:t>ГН 2.1.6.3537-18 «Предельно допустимые концентрации (ПДК) микроорганизмов – продуцентов, бактериальных препаратов и их компонентов в атмосферном воздухе городских и сельских поселений»</a:t>
            </a:r>
            <a:r>
              <a:rPr lang="ru-RU" dirty="0" smtClean="0"/>
              <a:t> и ГН 2.2.6.3538-18 «Предельно допустимые концентрации (ПДК) микроорганизмов – продуцентов, бактериальных препаратов и их компонентов в воздухе рабочей зоны». Этим же постановлением признаны утратившими силу </a:t>
            </a:r>
            <a:r>
              <a:rPr lang="ru-RU" dirty="0" smtClean="0">
                <a:hlinkClick r:id="rId2"/>
              </a:rPr>
              <a:t>постановление</a:t>
            </a:r>
            <a:r>
              <a:rPr lang="ru-RU" dirty="0" smtClean="0"/>
              <a:t> Главного государственного санитарного врача Российской Федерации от 18.04.2017 N 56 "Об утверждении гигиенических нормативов ГН 2.1.6.3467-17 "Предельно допустимые концентрации (ПДК) микроорганизмов-продуцентов и компонентов бактериальных препаратов в атмосферном воздухе населенных мест" и ГН 2.2.6.3468-17 "Предельно допустимые концентрации (ПДК) микроорганизмов-продуцентов и компонентов бактериальных препаратов в воздухе рабочей зоны</a:t>
            </a:r>
            <a:r>
              <a:rPr lang="ru-RU" dirty="0" smtClean="0"/>
              <a:t>".</a:t>
            </a:r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Постановлением главного государственного санитарного врача РФ № 33 от 10.05.2018 г. утверждены гигиенические нормативы </a:t>
            </a:r>
            <a:r>
              <a:rPr lang="ru-RU" b="1" dirty="0" smtClean="0"/>
              <a:t>ГН 1.2.3539-18 «Гигиенические нормативы содержания пестицидов в объектах окружающей среды (перечень)»</a:t>
            </a:r>
            <a:r>
              <a:rPr lang="ru-RU" dirty="0" smtClean="0"/>
              <a:t>. утратили силу </a:t>
            </a:r>
            <a:r>
              <a:rPr lang="ru-RU" u="sng" dirty="0" smtClean="0"/>
              <a:t>ГН 1.2.3111-13 "Гигиенические нормативы содержания пестицидов в объектах окружающей среды (перечень)". </a:t>
            </a:r>
            <a:endParaRPr lang="ru-RU" dirty="0" smtClean="0"/>
          </a:p>
          <a:p>
            <a:r>
              <a:rPr lang="ru-RU" dirty="0" smtClean="0"/>
              <a:t>Постановлением главного государственного санитарного врача РФ № 165 от 22.12.2017 г. утверждены гигиенические нормативы </a:t>
            </a:r>
            <a:r>
              <a:rPr lang="ru-RU" b="1" dirty="0" smtClean="0"/>
              <a:t>ГН 2.1.6.3492-17 «Предельно-допустимые концентрации (ПДК) загрязняющих веществ в атмосферном воздухе городских и сельских поселений»,</a:t>
            </a:r>
            <a:r>
              <a:rPr lang="ru-RU" dirty="0" smtClean="0"/>
              <a:t> утратили силу гигиенические нормативы ГН 2.1.6.1338-03 "Предельно допустимые концентрации (ПДК) загрязняющих веществ в атмосферном воздухе населенных мест".</a:t>
            </a:r>
            <a:endParaRPr lang="ru-RU" b="1" dirty="0" smtClean="0"/>
          </a:p>
          <a:p>
            <a:r>
              <a:rPr lang="ru-RU" dirty="0" smtClean="0"/>
              <a:t>Постановлением Главного государственного санитарного врача РФ А.Ю. Поповой от 05.02.2018 года №12 утверждены санитарно-эпидемиологические правила и нормативы </a:t>
            </a:r>
            <a:r>
              <a:rPr lang="ru-RU" b="1" dirty="0" smtClean="0"/>
              <a:t>СП 3.1.3525-18 «Профилактика ветряной оспы и опоясывающего лишая»</a:t>
            </a:r>
            <a:r>
              <a:rPr lang="ru-RU" dirty="0" smtClean="0"/>
              <a:t> Вводятся впервые. Срок действия  утверждённых санитарно-эпидемиологических правил установлен до 1 февраля 2028 года. Санитарные правила опубликованы на официальном интернет - портале правовой информации </a:t>
            </a:r>
            <a:r>
              <a:rPr lang="ru-RU" u="sng" dirty="0" err="1" smtClean="0">
                <a:hlinkClick r:id="rId2"/>
              </a:rPr>
              <a:t>www.рravo.gov</a:t>
            </a:r>
            <a:r>
              <a:rPr lang="ru-RU" dirty="0" smtClean="0"/>
              <a:t>, </a:t>
            </a:r>
            <a:r>
              <a:rPr lang="en-US" dirty="0" err="1" smtClean="0"/>
              <a:t>ru</a:t>
            </a:r>
            <a:r>
              <a:rPr lang="ru-RU" dirty="0" smtClean="0"/>
              <a:t>, 20.04.2018, № 0001201804200032. </a:t>
            </a:r>
          </a:p>
          <a:p>
            <a:r>
              <a:rPr lang="ru-RU" dirty="0" smtClean="0"/>
              <a:t>	Настоящие санитарно-эпидемиологические правила и нормативы устанавливают требования к санитарно-профилактическим мероприятиям, проводимым с целью предупреждения возникновения и распространения заболеваний ветряной оспой и опоясывающим лишаём.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Во исполнении Комплексного плана мероприятий, направленного на мотивирование подконтрольных хозяйствующих субъектов, к принятию </a:t>
            </a:r>
            <a:r>
              <a:rPr lang="ru-RU" dirty="0" err="1" smtClean="0"/>
              <a:t>антикоррупционных</a:t>
            </a:r>
            <a:r>
              <a:rPr lang="ru-RU" dirty="0" smtClean="0"/>
              <a:t> мер на сайте Межрегионального управления №50 ФМБА России размещена следующая информация:</a:t>
            </a:r>
          </a:p>
          <a:p>
            <a:r>
              <a:rPr lang="ru-RU" dirty="0" smtClean="0"/>
              <a:t>- о проведении «Горячей линии» по фактам возможных коррупционных нарушений со стороны федеральных государственных гражданских служащих Управления, осуществляющих контрольно-надзорные полномочия;</a:t>
            </a:r>
          </a:p>
          <a:p>
            <a:r>
              <a:rPr lang="ru-RU" dirty="0" smtClean="0"/>
              <a:t>      - сформирован специальный раздел «противодействие коррупции» с возможностью обратной связи для посетителей ресурса с целью передачи информации по фактам коррупции со стороны федеральных государственных гражданских служащих Управления, осуществляющих контрольно-надзорные полномочия.</a:t>
            </a:r>
          </a:p>
          <a:p>
            <a:r>
              <a:rPr lang="ru-RU" dirty="0" smtClean="0"/>
              <a:t>- своевременно проводится актуализация перечня обязательных требований.</a:t>
            </a:r>
          </a:p>
          <a:p>
            <a:r>
              <a:rPr lang="ru-RU" dirty="0" smtClean="0"/>
              <a:t>Должностные лица используют проверочные листы (списки контрольных вопросов),  утвержденные приказами ФМБА России и зарегистрированные в Минюсте России при проведении плановых мероприятий по надзору (контролю) в отношении предприятий общественного питания, парикмахерских, салонов красоты, соляриев.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err="1" smtClean="0">
                <a:solidFill>
                  <a:srgbClr val="FF0000"/>
                </a:solidFill>
              </a:rPr>
              <a:t>Антикоррупционные</a:t>
            </a:r>
            <a:r>
              <a:rPr lang="ru-RU" dirty="0" smtClean="0">
                <a:solidFill>
                  <a:srgbClr val="FF0000"/>
                </a:solidFill>
              </a:rPr>
              <a:t> меры.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Объекты, находящиеся на контроле (надзоре) в Межрегиональном  управлении №50 ФМБА России </a:t>
            </a:r>
          </a:p>
          <a:p>
            <a:pPr>
              <a:buNone/>
            </a:pPr>
            <a:r>
              <a:rPr lang="ru-RU" sz="2000" b="1" dirty="0" smtClean="0"/>
              <a:t>Всего находится  на контроле (надзоре) на 01.01.2018 г. – 1096 объектов (661 субъект), в том числе объектов малого предпринимательства-535</a:t>
            </a:r>
            <a:endParaRPr lang="ru-RU" sz="2000" dirty="0" smtClean="0"/>
          </a:p>
          <a:p>
            <a:r>
              <a:rPr lang="ru-RU" sz="2000" b="1" dirty="0" smtClean="0"/>
              <a:t>Промышленные предприятия</a:t>
            </a:r>
            <a:r>
              <a:rPr lang="ru-RU" sz="2000" dirty="0" smtClean="0"/>
              <a:t> -117</a:t>
            </a:r>
          </a:p>
          <a:p>
            <a:r>
              <a:rPr lang="ru-RU" sz="2000" b="1" dirty="0" smtClean="0"/>
              <a:t>Коммунальные объекты</a:t>
            </a:r>
            <a:r>
              <a:rPr lang="ru-RU" sz="2000" dirty="0" smtClean="0"/>
              <a:t> –  414</a:t>
            </a:r>
            <a:endParaRPr lang="en-US" sz="2000" dirty="0" smtClean="0"/>
          </a:p>
          <a:p>
            <a:r>
              <a:rPr lang="ru-RU" sz="2000" b="1" dirty="0" smtClean="0"/>
              <a:t>Производство пищевых продуктов, общественного питания и торговли пищевыми  продуктами</a:t>
            </a:r>
            <a:r>
              <a:rPr lang="ru-RU" sz="2000" dirty="0" smtClean="0"/>
              <a:t> -  373</a:t>
            </a:r>
            <a:endParaRPr lang="en-US" sz="2000" dirty="0" smtClean="0"/>
          </a:p>
          <a:p>
            <a:r>
              <a:rPr lang="ru-RU" sz="2000" b="1" dirty="0" smtClean="0"/>
              <a:t>Детские и подростковые организации</a:t>
            </a:r>
            <a:r>
              <a:rPr lang="ru-RU" sz="2000" dirty="0" smtClean="0"/>
              <a:t> – 109 </a:t>
            </a:r>
          </a:p>
          <a:p>
            <a:r>
              <a:rPr lang="ru-RU" sz="2000" b="1" dirty="0" smtClean="0"/>
              <a:t>Прочие-37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Результаты правоприменительной практики за второй квартал </a:t>
            </a:r>
            <a:b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2018 года.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3645024"/>
          <a:ext cx="871297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10"/>
                <a:gridCol w="987538"/>
                <a:gridCol w="1296144"/>
                <a:gridCol w="1450448"/>
                <a:gridCol w="1244710"/>
                <a:gridCol w="1244710"/>
                <a:gridCol w="124471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Умеренный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Низкий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(6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168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84976" cy="219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96144"/>
                <a:gridCol w="1152131"/>
                <a:gridCol w="1024335"/>
                <a:gridCol w="1315923"/>
                <a:gridCol w="1548171"/>
                <a:gridCol w="1152128"/>
              </a:tblGrid>
              <a:tr h="1008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Чрезвычайно 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(1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(2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Значительный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(3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2339</TotalTime>
  <Words>2633</Words>
  <Application>Microsoft Office PowerPoint</Application>
  <PresentationFormat>Экран (4:3)</PresentationFormat>
  <Paragraphs>179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Открытая</vt:lpstr>
      <vt:lpstr>Межрегиональное управление №50 ФМБА России       Правоприменительная практика               контрольно-надзорной деятельности  Межрегионального управления №50 ФМБА России              за второй квартал 2018 года.             Публичные обсуждения.</vt:lpstr>
      <vt:lpstr>   I.Изменения в законодательстве.  </vt:lpstr>
      <vt:lpstr>Слайд 3</vt:lpstr>
      <vt:lpstr>Слайд 4</vt:lpstr>
      <vt:lpstr>Слайд 5</vt:lpstr>
      <vt:lpstr>Слайд 6</vt:lpstr>
      <vt:lpstr>II. Антикоррупционные меры.</vt:lpstr>
      <vt:lpstr>       Результаты правоприменительной практики за второй квартал  2018 года.      </vt:lpstr>
      <vt:lpstr>    Распределение объектов, находящихся на контроле (надзоре)  Межрегионального управления №50 ФМБА  России, по категориям риска:    </vt:lpstr>
      <vt:lpstr>Распределение объектов, находящихся на контроле (надзоре)  Межрегионального управления №50 ФМБА  России, по категориям риска: </vt:lpstr>
      <vt:lpstr>Слайд 11</vt:lpstr>
      <vt:lpstr>Слайд 12</vt:lpstr>
      <vt:lpstr>  II. Результаты проведенных проверок  во 2 квартале 2018года </vt:lpstr>
      <vt:lpstr>Типовые нарушения обязательных требований нормативных правовых актов.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Межрегиональное управление №50 ФМБА России   Правоприменительная практика               контрольно-надзорной деятельности  Межрегионального управления №50 ФМБА России              за 1 полугодие и 2 квартал 2017 года.                       Публичные обсуждения.</dc:title>
  <dc:creator>user</dc:creator>
  <cp:lastModifiedBy>user</cp:lastModifiedBy>
  <cp:revision>225</cp:revision>
  <dcterms:created xsi:type="dcterms:W3CDTF">2017-07-19T09:05:32Z</dcterms:created>
  <dcterms:modified xsi:type="dcterms:W3CDTF">2018-08-24T06:22:55Z</dcterms:modified>
</cp:coreProperties>
</file>